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2" r:id="rId4"/>
  </p:sldMasterIdLst>
  <p:notesMasterIdLst>
    <p:notesMasterId r:id="rId39"/>
  </p:notesMasterIdLst>
  <p:sldIdLst>
    <p:sldId id="257" r:id="rId5"/>
    <p:sldId id="299" r:id="rId6"/>
    <p:sldId id="288" r:id="rId7"/>
    <p:sldId id="289" r:id="rId8"/>
    <p:sldId id="293" r:id="rId9"/>
    <p:sldId id="1064" r:id="rId10"/>
    <p:sldId id="1066" r:id="rId11"/>
    <p:sldId id="267" r:id="rId12"/>
    <p:sldId id="306" r:id="rId13"/>
    <p:sldId id="1060" r:id="rId14"/>
    <p:sldId id="260" r:id="rId15"/>
    <p:sldId id="1075" r:id="rId16"/>
    <p:sldId id="272" r:id="rId17"/>
    <p:sldId id="1065" r:id="rId18"/>
    <p:sldId id="1076" r:id="rId19"/>
    <p:sldId id="2139118511" r:id="rId20"/>
    <p:sldId id="2139118512" r:id="rId21"/>
    <p:sldId id="310" r:id="rId22"/>
    <p:sldId id="1061" r:id="rId23"/>
    <p:sldId id="279" r:id="rId24"/>
    <p:sldId id="1071" r:id="rId25"/>
    <p:sldId id="1072" r:id="rId26"/>
    <p:sldId id="1073" r:id="rId27"/>
    <p:sldId id="1080" r:id="rId28"/>
    <p:sldId id="1081" r:id="rId29"/>
    <p:sldId id="1074" r:id="rId30"/>
    <p:sldId id="2139118510" r:id="rId31"/>
    <p:sldId id="292" r:id="rId32"/>
    <p:sldId id="2139118513" r:id="rId33"/>
    <p:sldId id="1082" r:id="rId34"/>
    <p:sldId id="1083" r:id="rId35"/>
    <p:sldId id="1068" r:id="rId36"/>
    <p:sldId id="1069" r:id="rId37"/>
    <p:sldId id="1070" r:id="rId38"/>
  </p:sldIdLst>
  <p:sldSz cx="12192000" cy="6858000"/>
  <p:notesSz cx="7102475" cy="93884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50503"/>
    <a:srgbClr val="6FF1EB"/>
    <a:srgbClr val="0C49E0"/>
    <a:srgbClr val="BE2834"/>
    <a:srgbClr val="6FF70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636" autoAdjust="0"/>
    <p:restoredTop sz="89977" autoAdjust="0"/>
  </p:normalViewPr>
  <p:slideViewPr>
    <p:cSldViewPr snapToGrid="0">
      <p:cViewPr varScale="1">
        <p:scale>
          <a:sx n="145" d="100"/>
          <a:sy n="145" d="100"/>
        </p:scale>
        <p:origin x="1024" y="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0" d="100"/>
        <a:sy n="12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7739" cy="471054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3092" y="0"/>
            <a:ext cx="3077739" cy="471054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r">
              <a:defRPr sz="1200"/>
            </a:lvl1pPr>
          </a:lstStyle>
          <a:p>
            <a:fld id="{60410C5D-EFA8-4E5F-B3E8-14958F5B9CBA}" type="datetimeFigureOut">
              <a:rPr lang="en-US" smtClean="0"/>
              <a:t>10/13/2025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35013" y="1173163"/>
            <a:ext cx="5632450" cy="31686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229" tIns="47114" rIns="94229" bIns="4711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10248" y="4518204"/>
            <a:ext cx="5681980" cy="3696712"/>
          </a:xfrm>
          <a:prstGeom prst="rect">
            <a:avLst/>
          </a:prstGeom>
        </p:spPr>
        <p:txBody>
          <a:bodyPr vert="horz" lIns="94229" tIns="47114" rIns="94229" bIns="47114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917422"/>
            <a:ext cx="3077739" cy="471053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3092" y="8917422"/>
            <a:ext cx="3077739" cy="471053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r">
              <a:defRPr sz="1200"/>
            </a:lvl1pPr>
          </a:lstStyle>
          <a:p>
            <a:fld id="{E55DEEBF-2505-4DC8-86E0-258042D380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4351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Prompt: Data Scientists coding in SQL to analyze large-scale databases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5DEEBF-2505-4DC8-86E0-258042D3808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173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Languages most in demand according to job postings.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5DEEBF-2505-4DC8-86E0-258042D3808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1385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E0E0E"/>
                </a:solidFill>
                <a:effectLst/>
                <a:latin typeface=".SF NS"/>
              </a:rPr>
              <a:t>The latest version of the ANSI SQL standard is </a:t>
            </a:r>
            <a:r>
              <a:rPr lang="en-US" b="1" dirty="0">
                <a:solidFill>
                  <a:srgbClr val="0E0E0E"/>
                </a:solidFill>
                <a:effectLst/>
                <a:latin typeface=".SF NS"/>
              </a:rPr>
              <a:t>SQL:2023</a:t>
            </a:r>
            <a:r>
              <a:rPr lang="en-US" dirty="0">
                <a:solidFill>
                  <a:srgbClr val="0E0E0E"/>
                </a:solidFill>
                <a:effectLst/>
                <a:latin typeface=".SF NS"/>
              </a:rPr>
              <a:t>. It introduces a variety of enhancements and modern features, such as a </a:t>
            </a:r>
            <a:r>
              <a:rPr lang="en-US" dirty="0">
                <a:solidFill>
                  <a:srgbClr val="0E0E0E"/>
                </a:solidFill>
                <a:effectLst/>
                <a:latin typeface=".AppleSystemUIFontMonospaced"/>
              </a:rPr>
              <a:t>JSON</a:t>
            </a:r>
            <a:r>
              <a:rPr lang="en-US" dirty="0">
                <a:solidFill>
                  <a:srgbClr val="0E0E0E"/>
                </a:solidFill>
                <a:effectLst/>
                <a:latin typeface=".SF NS"/>
              </a:rPr>
              <a:t> data type, allowing for more efficient handling of JSON data. This version also improves recursive query capabilities with </a:t>
            </a:r>
            <a:r>
              <a:rPr lang="en-US" dirty="0">
                <a:solidFill>
                  <a:srgbClr val="0E0E0E"/>
                </a:solidFill>
                <a:effectLst/>
                <a:latin typeface=".AppleSystemUIFontMonospaced"/>
              </a:rPr>
              <a:t>CYCLE</a:t>
            </a:r>
            <a:r>
              <a:rPr lang="en-US" dirty="0">
                <a:solidFill>
                  <a:srgbClr val="0E0E0E"/>
                </a:solidFill>
                <a:effectLst/>
                <a:latin typeface=".SF NS"/>
              </a:rPr>
              <a:t> clauses, and adds an </a:t>
            </a:r>
            <a:r>
              <a:rPr lang="en-US" dirty="0">
                <a:solidFill>
                  <a:srgbClr val="0E0E0E"/>
                </a:solidFill>
                <a:effectLst/>
                <a:latin typeface=".AppleSystemUIFontMonospaced"/>
              </a:rPr>
              <a:t>ANY_VALUE</a:t>
            </a:r>
            <a:r>
              <a:rPr lang="en-US" dirty="0">
                <a:solidFill>
                  <a:srgbClr val="0E0E0E"/>
                </a:solidFill>
                <a:effectLst/>
                <a:latin typeface=".SF NS"/>
              </a:rPr>
              <a:t> aggregate function, which simplifies complex analytical queries. Additionally, it allows optional length specifications for </a:t>
            </a:r>
            <a:r>
              <a:rPr lang="en-US" dirty="0">
                <a:solidFill>
                  <a:srgbClr val="0E0E0E"/>
                </a:solidFill>
                <a:effectLst/>
                <a:latin typeface=".AppleSystemUIFontMonospaced"/>
              </a:rPr>
              <a:t>VARCHAR</a:t>
            </a:r>
            <a:r>
              <a:rPr lang="en-US" dirty="0">
                <a:solidFill>
                  <a:srgbClr val="0E0E0E"/>
                </a:solidFill>
                <a:effectLst/>
                <a:latin typeface=".SF NS"/>
              </a:rPr>
              <a:t> and </a:t>
            </a:r>
            <a:r>
              <a:rPr lang="en-US" dirty="0">
                <a:solidFill>
                  <a:srgbClr val="0E0E0E"/>
                </a:solidFill>
                <a:effectLst/>
                <a:latin typeface=".AppleSystemUIFontMonospaced"/>
              </a:rPr>
              <a:t>CHARACTER VARYING</a:t>
            </a:r>
            <a:r>
              <a:rPr lang="en-US" dirty="0">
                <a:solidFill>
                  <a:srgbClr val="0E0E0E"/>
                </a:solidFill>
                <a:effectLst/>
                <a:latin typeface=".SF NS"/>
              </a:rPr>
              <a:t> types, offering greater flexibility when defining string columns.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5DEEBF-2505-4DC8-86E0-258042D3808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3002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E0E0E"/>
                </a:solidFill>
                <a:effectLst/>
                <a:latin typeface=".SF NS"/>
              </a:rPr>
              <a:t>A </a:t>
            </a:r>
            <a:r>
              <a:rPr lang="en-US" b="1" dirty="0">
                <a:solidFill>
                  <a:srgbClr val="0E0E0E"/>
                </a:solidFill>
                <a:effectLst/>
                <a:latin typeface=".SF NS"/>
              </a:rPr>
              <a:t>non-procedural language</a:t>
            </a:r>
            <a:r>
              <a:rPr lang="en-US" dirty="0">
                <a:solidFill>
                  <a:srgbClr val="0E0E0E"/>
                </a:solidFill>
                <a:effectLst/>
                <a:latin typeface=".SF NS"/>
              </a:rPr>
              <a:t>, also known as a </a:t>
            </a:r>
            <a:r>
              <a:rPr lang="en-US" b="1" dirty="0">
                <a:solidFill>
                  <a:srgbClr val="0E0E0E"/>
                </a:solidFill>
                <a:effectLst/>
                <a:latin typeface=".SF NS"/>
              </a:rPr>
              <a:t>declarative language</a:t>
            </a:r>
            <a:r>
              <a:rPr lang="en-US" dirty="0">
                <a:solidFill>
                  <a:srgbClr val="0E0E0E"/>
                </a:solidFill>
                <a:effectLst/>
                <a:latin typeface=".SF NS"/>
              </a:rPr>
              <a:t>, is a type of programming language in which the programmer specifies </a:t>
            </a:r>
            <a:r>
              <a:rPr lang="en-US" i="1" dirty="0">
                <a:solidFill>
                  <a:srgbClr val="0E0E0E"/>
                </a:solidFill>
                <a:effectLst/>
                <a:latin typeface=".SF NS"/>
              </a:rPr>
              <a:t>what</a:t>
            </a:r>
            <a:r>
              <a:rPr lang="en-US" dirty="0">
                <a:solidFill>
                  <a:srgbClr val="0E0E0E"/>
                </a:solidFill>
                <a:effectLst/>
                <a:latin typeface=".SF NS"/>
              </a:rPr>
              <a:t> the program should accomplish rather than explicitly defining </a:t>
            </a:r>
            <a:r>
              <a:rPr lang="en-US" i="1" dirty="0">
                <a:solidFill>
                  <a:srgbClr val="0E0E0E"/>
                </a:solidFill>
                <a:effectLst/>
                <a:latin typeface=".SF NS"/>
              </a:rPr>
              <a:t>how</a:t>
            </a:r>
            <a:r>
              <a:rPr lang="en-US" dirty="0">
                <a:solidFill>
                  <a:srgbClr val="0E0E0E"/>
                </a:solidFill>
                <a:effectLst/>
                <a:latin typeface=".SF NS"/>
              </a:rPr>
              <a:t> to accomplish it. These languages focus on </a:t>
            </a:r>
            <a:r>
              <a:rPr lang="en-US" i="1" dirty="0">
                <a:solidFill>
                  <a:srgbClr val="0E0E0E"/>
                </a:solidFill>
                <a:effectLst/>
                <a:latin typeface=".SF NS"/>
              </a:rPr>
              <a:t>what needs to be done</a:t>
            </a:r>
            <a:r>
              <a:rPr lang="en-US" dirty="0">
                <a:solidFill>
                  <a:srgbClr val="0E0E0E"/>
                </a:solidFill>
                <a:effectLst/>
                <a:latin typeface=".SF NS"/>
              </a:rPr>
              <a:t>, leaving the underlying execution details to the compiler or interpreter. 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srgbClr val="0E0E0E"/>
                </a:solidFill>
                <a:effectLst/>
                <a:latin typeface=".SF NS"/>
              </a:rPr>
              <a:t>SQL (Structured Query Language)</a:t>
            </a:r>
            <a:r>
              <a:rPr lang="en-US" dirty="0">
                <a:solidFill>
                  <a:srgbClr val="0E0E0E"/>
                </a:solidFill>
                <a:effectLst/>
                <a:latin typeface=".SF NS"/>
              </a:rPr>
              <a:t>: You describe the data to be retrieved or manipulated without specifying the exact algorithm or steps to retrieve it.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5DEEBF-2505-4DC8-86E0-258042D3808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9838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0E0E0E"/>
                </a:solidFill>
                <a:effectLst/>
                <a:latin typeface=".SF NS"/>
              </a:rPr>
              <a:t>Explanation:</a:t>
            </a:r>
            <a:endParaRPr lang="en-US" dirty="0">
              <a:solidFill>
                <a:srgbClr val="0E0E0E"/>
              </a:solidFill>
              <a:effectLst/>
              <a:latin typeface=".SF NS"/>
            </a:endParaRPr>
          </a:p>
          <a:p>
            <a:br>
              <a:rPr lang="en-US" dirty="0">
                <a:solidFill>
                  <a:srgbClr val="0E0E0E"/>
                </a:solidFill>
                <a:effectLst/>
                <a:latin typeface=".SF NS"/>
              </a:rPr>
            </a:br>
            <a:endParaRPr lang="en-US" dirty="0">
              <a:solidFill>
                <a:srgbClr val="0E0E0E"/>
              </a:solidFill>
              <a:effectLst/>
              <a:latin typeface=".SF NS"/>
            </a:endParaRPr>
          </a:p>
          <a:p>
            <a:r>
              <a:rPr lang="en-US" dirty="0">
                <a:solidFill>
                  <a:srgbClr val="0E0E0E"/>
                </a:solidFill>
                <a:effectLst/>
                <a:latin typeface="Times New Roman" panose="02020603050405020304" pitchFamily="18" charset="0"/>
              </a:rPr>
              <a:t>1. </a:t>
            </a:r>
            <a:r>
              <a:rPr lang="en-US" b="1" dirty="0" err="1">
                <a:solidFill>
                  <a:srgbClr val="0E0E0E"/>
                </a:solidFill>
                <a:effectLst/>
                <a:latin typeface=".SF NS"/>
              </a:rPr>
              <a:t>CustomerID</a:t>
            </a:r>
            <a:r>
              <a:rPr lang="en-US" dirty="0">
                <a:solidFill>
                  <a:srgbClr val="0E0E0E"/>
                </a:solidFill>
                <a:effectLst/>
                <a:latin typeface=".SF NS"/>
              </a:rPr>
              <a:t>: This is an integer (</a:t>
            </a:r>
            <a:r>
              <a:rPr lang="en-US" dirty="0">
                <a:solidFill>
                  <a:srgbClr val="0E0E0E"/>
                </a:solidFill>
                <a:effectLst/>
                <a:latin typeface=".AppleSystemUIFontMonospaced"/>
              </a:rPr>
              <a:t>INT</a:t>
            </a:r>
            <a:r>
              <a:rPr lang="en-US" dirty="0">
                <a:solidFill>
                  <a:srgbClr val="0E0E0E"/>
                </a:solidFill>
                <a:effectLst/>
                <a:latin typeface=".SF NS"/>
              </a:rPr>
              <a:t>) and acts as the </a:t>
            </a:r>
            <a:r>
              <a:rPr lang="en-US" dirty="0">
                <a:solidFill>
                  <a:srgbClr val="0E0E0E"/>
                </a:solidFill>
                <a:effectLst/>
                <a:latin typeface=".AppleSystemUIFontMonospaced"/>
              </a:rPr>
              <a:t>PRIMARY KEY</a:t>
            </a:r>
            <a:r>
              <a:rPr lang="en-US" dirty="0">
                <a:solidFill>
                  <a:srgbClr val="0E0E0E"/>
                </a:solidFill>
                <a:effectLst/>
                <a:latin typeface=".SF NS"/>
              </a:rPr>
              <a:t>, which means it uniquely identifies each record and cannot be null.</a:t>
            </a:r>
          </a:p>
          <a:p>
            <a:r>
              <a:rPr lang="en-US" dirty="0">
                <a:solidFill>
                  <a:srgbClr val="0E0E0E"/>
                </a:solidFill>
                <a:effectLst/>
                <a:latin typeface="Times New Roman" panose="02020603050405020304" pitchFamily="18" charset="0"/>
              </a:rPr>
              <a:t>2. </a:t>
            </a:r>
            <a:r>
              <a:rPr lang="en-US" b="1" dirty="0">
                <a:solidFill>
                  <a:srgbClr val="0E0E0E"/>
                </a:solidFill>
                <a:effectLst/>
                <a:latin typeface=".SF NS"/>
              </a:rPr>
              <a:t>FirstName</a:t>
            </a:r>
            <a:r>
              <a:rPr lang="en-US" dirty="0">
                <a:solidFill>
                  <a:srgbClr val="0E0E0E"/>
                </a:solidFill>
                <a:effectLst/>
                <a:latin typeface=".SF NS"/>
              </a:rPr>
              <a:t> and </a:t>
            </a:r>
            <a:r>
              <a:rPr lang="en-US" b="1" dirty="0" err="1">
                <a:solidFill>
                  <a:srgbClr val="0E0E0E"/>
                </a:solidFill>
                <a:effectLst/>
                <a:latin typeface=".SF NS"/>
              </a:rPr>
              <a:t>LastName</a:t>
            </a:r>
            <a:r>
              <a:rPr lang="en-US" dirty="0">
                <a:solidFill>
                  <a:srgbClr val="0E0E0E"/>
                </a:solidFill>
                <a:effectLst/>
                <a:latin typeface=".SF NS"/>
              </a:rPr>
              <a:t>: These are character strings with a maximum length of 50 (</a:t>
            </a:r>
            <a:r>
              <a:rPr lang="en-US" dirty="0">
                <a:solidFill>
                  <a:srgbClr val="0E0E0E"/>
                </a:solidFill>
                <a:effectLst/>
                <a:latin typeface=".AppleSystemUIFontMonospaced"/>
              </a:rPr>
              <a:t>VARCHAR(50)</a:t>
            </a:r>
            <a:r>
              <a:rPr lang="en-US" dirty="0">
                <a:solidFill>
                  <a:srgbClr val="0E0E0E"/>
                </a:solidFill>
                <a:effectLst/>
                <a:latin typeface=".SF NS"/>
              </a:rPr>
              <a:t>). Both are marked as </a:t>
            </a:r>
            <a:r>
              <a:rPr lang="en-US" dirty="0">
                <a:solidFill>
                  <a:srgbClr val="0E0E0E"/>
                </a:solidFill>
                <a:effectLst/>
                <a:latin typeface=".AppleSystemUIFontMonospaced"/>
              </a:rPr>
              <a:t>NOT NULL</a:t>
            </a:r>
            <a:r>
              <a:rPr lang="en-US" dirty="0">
                <a:solidFill>
                  <a:srgbClr val="0E0E0E"/>
                </a:solidFill>
                <a:effectLst/>
                <a:latin typeface=".SF NS"/>
              </a:rPr>
              <a:t>, meaning the customer must have a first and last name.</a:t>
            </a:r>
          </a:p>
          <a:p>
            <a:r>
              <a:rPr lang="en-US" dirty="0">
                <a:solidFill>
                  <a:srgbClr val="0E0E0E"/>
                </a:solidFill>
                <a:effectLst/>
                <a:latin typeface="Times New Roman" panose="02020603050405020304" pitchFamily="18" charset="0"/>
              </a:rPr>
              <a:t>3. </a:t>
            </a:r>
            <a:r>
              <a:rPr lang="en-US" b="1" dirty="0">
                <a:solidFill>
                  <a:srgbClr val="0E0E0E"/>
                </a:solidFill>
                <a:effectLst/>
                <a:latin typeface=".SF NS"/>
              </a:rPr>
              <a:t>Email</a:t>
            </a:r>
            <a:r>
              <a:rPr lang="en-US" dirty="0">
                <a:solidFill>
                  <a:srgbClr val="0E0E0E"/>
                </a:solidFill>
                <a:effectLst/>
                <a:latin typeface=".SF NS"/>
              </a:rPr>
              <a:t>: A string of up to 100 characters (</a:t>
            </a:r>
            <a:r>
              <a:rPr lang="en-US" dirty="0">
                <a:solidFill>
                  <a:srgbClr val="0E0E0E"/>
                </a:solidFill>
                <a:effectLst/>
                <a:latin typeface=".AppleSystemUIFontMonospaced"/>
              </a:rPr>
              <a:t>VARCHAR(100)</a:t>
            </a:r>
            <a:r>
              <a:rPr lang="en-US" dirty="0">
                <a:solidFill>
                  <a:srgbClr val="0E0E0E"/>
                </a:solidFill>
                <a:effectLst/>
                <a:latin typeface=".SF NS"/>
              </a:rPr>
              <a:t>), marked as </a:t>
            </a:r>
            <a:r>
              <a:rPr lang="en-US" dirty="0">
                <a:solidFill>
                  <a:srgbClr val="0E0E0E"/>
                </a:solidFill>
                <a:effectLst/>
                <a:latin typeface=".AppleSystemUIFontMonospaced"/>
              </a:rPr>
              <a:t>NOT NULL</a:t>
            </a:r>
            <a:r>
              <a:rPr lang="en-US" dirty="0">
                <a:solidFill>
                  <a:srgbClr val="0E0E0E"/>
                </a:solidFill>
                <a:effectLst/>
                <a:latin typeface=".SF NS"/>
              </a:rPr>
              <a:t> and </a:t>
            </a:r>
            <a:r>
              <a:rPr lang="en-US" dirty="0">
                <a:solidFill>
                  <a:srgbClr val="0E0E0E"/>
                </a:solidFill>
                <a:effectLst/>
                <a:latin typeface=".AppleSystemUIFontMonospaced"/>
              </a:rPr>
              <a:t>UNIQUE</a:t>
            </a:r>
            <a:r>
              <a:rPr lang="en-US" dirty="0">
                <a:solidFill>
                  <a:srgbClr val="0E0E0E"/>
                </a:solidFill>
                <a:effectLst/>
                <a:latin typeface=".SF NS"/>
              </a:rPr>
              <a:t>, ensuring no two customers can have the same email address.</a:t>
            </a:r>
          </a:p>
          <a:p>
            <a:r>
              <a:rPr lang="en-US" dirty="0">
                <a:solidFill>
                  <a:srgbClr val="0E0E0E"/>
                </a:solidFill>
                <a:effectLst/>
                <a:latin typeface="Times New Roman" panose="02020603050405020304" pitchFamily="18" charset="0"/>
              </a:rPr>
              <a:t>4. </a:t>
            </a:r>
            <a:r>
              <a:rPr lang="en-US" b="1" dirty="0" err="1">
                <a:solidFill>
                  <a:srgbClr val="0E0E0E"/>
                </a:solidFill>
                <a:effectLst/>
                <a:latin typeface=".SF NS"/>
              </a:rPr>
              <a:t>JoinDate</a:t>
            </a:r>
            <a:r>
              <a:rPr lang="en-US" dirty="0">
                <a:solidFill>
                  <a:srgbClr val="0E0E0E"/>
                </a:solidFill>
                <a:effectLst/>
                <a:latin typeface=".SF NS"/>
              </a:rPr>
              <a:t>: This is a </a:t>
            </a:r>
            <a:r>
              <a:rPr lang="en-US" dirty="0">
                <a:solidFill>
                  <a:srgbClr val="0E0E0E"/>
                </a:solidFill>
                <a:effectLst/>
                <a:latin typeface=".AppleSystemUIFontMonospaced"/>
              </a:rPr>
              <a:t>DATE</a:t>
            </a:r>
            <a:r>
              <a:rPr lang="en-US" dirty="0">
                <a:solidFill>
                  <a:srgbClr val="0E0E0E"/>
                </a:solidFill>
                <a:effectLst/>
                <a:latin typeface=".SF NS"/>
              </a:rPr>
              <a:t> field, with a default value of the current date (</a:t>
            </a:r>
            <a:r>
              <a:rPr lang="en-US" dirty="0">
                <a:solidFill>
                  <a:srgbClr val="0E0E0E"/>
                </a:solidFill>
                <a:effectLst/>
                <a:latin typeface=".AppleSystemUIFontMonospaced"/>
              </a:rPr>
              <a:t>CURRENT_DATE</a:t>
            </a:r>
            <a:r>
              <a:rPr lang="en-US" dirty="0">
                <a:solidFill>
                  <a:srgbClr val="0E0E0E"/>
                </a:solidFill>
                <a:effectLst/>
                <a:latin typeface=".SF NS"/>
              </a:rPr>
              <a:t>), so if no date is provided, it defaults to today’s date.</a:t>
            </a:r>
          </a:p>
          <a:p>
            <a:br>
              <a:rPr lang="en-US" dirty="0">
                <a:solidFill>
                  <a:srgbClr val="0E0E0E"/>
                </a:solidFill>
                <a:effectLst/>
                <a:latin typeface=".SF NS"/>
              </a:rPr>
            </a:br>
            <a:endParaRPr lang="en-US" dirty="0">
              <a:solidFill>
                <a:srgbClr val="0E0E0E"/>
              </a:solidFill>
              <a:effectLst/>
              <a:latin typeface=".SF NS"/>
            </a:endParaRPr>
          </a:p>
          <a:p>
            <a:r>
              <a:rPr lang="en-US" b="1" dirty="0">
                <a:solidFill>
                  <a:srgbClr val="0E0E0E"/>
                </a:solidFill>
                <a:effectLst/>
                <a:latin typeface=".SF NS"/>
              </a:rPr>
              <a:t>Adding Constraints:</a:t>
            </a:r>
            <a:endParaRPr lang="en-US" dirty="0">
              <a:solidFill>
                <a:srgbClr val="0E0E0E"/>
              </a:solidFill>
              <a:effectLst/>
              <a:latin typeface=".SF NS"/>
            </a:endParaRPr>
          </a:p>
          <a:p>
            <a:br>
              <a:rPr lang="en-US" dirty="0">
                <a:solidFill>
                  <a:srgbClr val="0E0E0E"/>
                </a:solidFill>
                <a:effectLst/>
                <a:latin typeface=".SF NS"/>
              </a:rPr>
            </a:br>
            <a:endParaRPr lang="en-US" dirty="0">
              <a:solidFill>
                <a:srgbClr val="0E0E0E"/>
              </a:solidFill>
              <a:effectLst/>
              <a:latin typeface=".SF NS"/>
            </a:endParaRPr>
          </a:p>
          <a:p>
            <a:r>
              <a:rPr lang="en-US" dirty="0">
                <a:solidFill>
                  <a:srgbClr val="0E0E0E"/>
                </a:solidFill>
                <a:effectLst/>
                <a:latin typeface=".SF NS"/>
              </a:rPr>
              <a:t>• </a:t>
            </a:r>
            <a:r>
              <a:rPr lang="en-US" b="1" dirty="0">
                <a:solidFill>
                  <a:srgbClr val="0E0E0E"/>
                </a:solidFill>
                <a:effectLst/>
                <a:latin typeface=".SF NS"/>
              </a:rPr>
              <a:t>PRIMARY KEY</a:t>
            </a:r>
            <a:r>
              <a:rPr lang="en-US" dirty="0">
                <a:solidFill>
                  <a:srgbClr val="0E0E0E"/>
                </a:solidFill>
                <a:effectLst/>
                <a:latin typeface=".SF NS"/>
              </a:rPr>
              <a:t>: Ensures each </a:t>
            </a:r>
            <a:r>
              <a:rPr lang="en-US" dirty="0" err="1">
                <a:solidFill>
                  <a:srgbClr val="0E0E0E"/>
                </a:solidFill>
                <a:effectLst/>
                <a:latin typeface=".AppleSystemUIFontMonospaced"/>
              </a:rPr>
              <a:t>CustomerID</a:t>
            </a:r>
            <a:r>
              <a:rPr lang="en-US" dirty="0">
                <a:solidFill>
                  <a:srgbClr val="0E0E0E"/>
                </a:solidFill>
                <a:effectLst/>
                <a:latin typeface=".SF NS"/>
              </a:rPr>
              <a:t> is unique.</a:t>
            </a:r>
          </a:p>
          <a:p>
            <a:r>
              <a:rPr lang="en-US" dirty="0">
                <a:solidFill>
                  <a:srgbClr val="0E0E0E"/>
                </a:solidFill>
                <a:effectLst/>
                <a:latin typeface=".SF NS"/>
              </a:rPr>
              <a:t>• </a:t>
            </a:r>
            <a:r>
              <a:rPr lang="en-US" b="1" dirty="0">
                <a:solidFill>
                  <a:srgbClr val="0E0E0E"/>
                </a:solidFill>
                <a:effectLst/>
                <a:latin typeface=".SF NS"/>
              </a:rPr>
              <a:t>NOT NULL</a:t>
            </a:r>
            <a:r>
              <a:rPr lang="en-US" dirty="0">
                <a:solidFill>
                  <a:srgbClr val="0E0E0E"/>
                </a:solidFill>
                <a:effectLst/>
                <a:latin typeface=".SF NS"/>
              </a:rPr>
              <a:t>: Ensures values are provided for required fields.</a:t>
            </a:r>
          </a:p>
          <a:p>
            <a:r>
              <a:rPr lang="en-US" dirty="0">
                <a:solidFill>
                  <a:srgbClr val="0E0E0E"/>
                </a:solidFill>
                <a:effectLst/>
                <a:latin typeface=".SF NS"/>
              </a:rPr>
              <a:t>• </a:t>
            </a:r>
            <a:r>
              <a:rPr lang="en-US" b="1" dirty="0">
                <a:solidFill>
                  <a:srgbClr val="0E0E0E"/>
                </a:solidFill>
                <a:effectLst/>
                <a:latin typeface=".SF NS"/>
              </a:rPr>
              <a:t>UNIQUE</a:t>
            </a:r>
            <a:r>
              <a:rPr lang="en-US" dirty="0">
                <a:solidFill>
                  <a:srgbClr val="0E0E0E"/>
                </a:solidFill>
                <a:effectLst/>
                <a:latin typeface=".SF NS"/>
              </a:rPr>
              <a:t>: Ensures email addresses are not duplicated.</a:t>
            </a:r>
          </a:p>
          <a:p>
            <a:r>
              <a:rPr lang="en-US" dirty="0">
                <a:solidFill>
                  <a:srgbClr val="0E0E0E"/>
                </a:solidFill>
                <a:effectLst/>
                <a:latin typeface=".SF NS"/>
              </a:rPr>
              <a:t>• </a:t>
            </a:r>
            <a:r>
              <a:rPr lang="en-US" b="1" dirty="0">
                <a:solidFill>
                  <a:srgbClr val="0E0E0E"/>
                </a:solidFill>
                <a:effectLst/>
                <a:latin typeface=".SF NS"/>
              </a:rPr>
              <a:t>DEFAULT</a:t>
            </a:r>
            <a:r>
              <a:rPr lang="en-US" dirty="0">
                <a:solidFill>
                  <a:srgbClr val="0E0E0E"/>
                </a:solidFill>
                <a:effectLst/>
                <a:latin typeface=".SF NS"/>
              </a:rPr>
              <a:t>: Automatically assigns a value (like the current date for </a:t>
            </a:r>
            <a:r>
              <a:rPr lang="en-US" dirty="0" err="1">
                <a:solidFill>
                  <a:srgbClr val="0E0E0E"/>
                </a:solidFill>
                <a:effectLst/>
                <a:latin typeface=".AppleSystemUIFontMonospaced"/>
              </a:rPr>
              <a:t>JoinDate</a:t>
            </a:r>
            <a:r>
              <a:rPr lang="en-US" dirty="0">
                <a:solidFill>
                  <a:srgbClr val="0E0E0E"/>
                </a:solidFill>
                <a:effectLst/>
                <a:latin typeface=".SF NS"/>
              </a:rPr>
              <a:t>) if none is provided during insertion.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5DEEBF-2505-4DC8-86E0-258042D3808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7612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53256D-D2A1-6C9D-3A81-0C6B3E3154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46415B8-EB42-6799-6405-A9287E93B14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D8AEDC0-55AC-8E9F-62AA-BC25C6FA66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0E0E0E"/>
                </a:solidFill>
                <a:effectLst/>
                <a:latin typeface=".SF NS"/>
              </a:rPr>
              <a:t>Explanation:</a:t>
            </a:r>
            <a:endParaRPr lang="en-US" dirty="0">
              <a:solidFill>
                <a:srgbClr val="0E0E0E"/>
              </a:solidFill>
              <a:effectLst/>
              <a:latin typeface=".SF NS"/>
            </a:endParaRPr>
          </a:p>
          <a:p>
            <a:br>
              <a:rPr lang="en-US" dirty="0">
                <a:solidFill>
                  <a:srgbClr val="0E0E0E"/>
                </a:solidFill>
                <a:effectLst/>
                <a:latin typeface=".SF NS"/>
              </a:rPr>
            </a:br>
            <a:endParaRPr lang="en-US" dirty="0">
              <a:solidFill>
                <a:srgbClr val="0E0E0E"/>
              </a:solidFill>
              <a:effectLst/>
              <a:latin typeface=".SF NS"/>
            </a:endParaRPr>
          </a:p>
          <a:p>
            <a:r>
              <a:rPr lang="en-US" dirty="0">
                <a:solidFill>
                  <a:srgbClr val="0E0E0E"/>
                </a:solidFill>
                <a:effectLst/>
                <a:latin typeface="Times New Roman" panose="02020603050405020304" pitchFamily="18" charset="0"/>
              </a:rPr>
              <a:t>1. </a:t>
            </a:r>
            <a:r>
              <a:rPr lang="en-US" b="1" dirty="0" err="1">
                <a:solidFill>
                  <a:srgbClr val="0E0E0E"/>
                </a:solidFill>
                <a:effectLst/>
                <a:latin typeface=".SF NS"/>
              </a:rPr>
              <a:t>CustomerID</a:t>
            </a:r>
            <a:r>
              <a:rPr lang="en-US" dirty="0">
                <a:solidFill>
                  <a:srgbClr val="0E0E0E"/>
                </a:solidFill>
                <a:effectLst/>
                <a:latin typeface=".SF NS"/>
              </a:rPr>
              <a:t>: This is an integer (</a:t>
            </a:r>
            <a:r>
              <a:rPr lang="en-US" dirty="0">
                <a:solidFill>
                  <a:srgbClr val="0E0E0E"/>
                </a:solidFill>
                <a:effectLst/>
                <a:latin typeface=".AppleSystemUIFontMonospaced"/>
              </a:rPr>
              <a:t>INT</a:t>
            </a:r>
            <a:r>
              <a:rPr lang="en-US" dirty="0">
                <a:solidFill>
                  <a:srgbClr val="0E0E0E"/>
                </a:solidFill>
                <a:effectLst/>
                <a:latin typeface=".SF NS"/>
              </a:rPr>
              <a:t>) and acts as the </a:t>
            </a:r>
            <a:r>
              <a:rPr lang="en-US" dirty="0">
                <a:solidFill>
                  <a:srgbClr val="0E0E0E"/>
                </a:solidFill>
                <a:effectLst/>
                <a:latin typeface=".AppleSystemUIFontMonospaced"/>
              </a:rPr>
              <a:t>PRIMARY KEY</a:t>
            </a:r>
            <a:r>
              <a:rPr lang="en-US" dirty="0">
                <a:solidFill>
                  <a:srgbClr val="0E0E0E"/>
                </a:solidFill>
                <a:effectLst/>
                <a:latin typeface=".SF NS"/>
              </a:rPr>
              <a:t>, which means it uniquely identifies each record and cannot be null.</a:t>
            </a:r>
          </a:p>
          <a:p>
            <a:r>
              <a:rPr lang="en-US" dirty="0">
                <a:solidFill>
                  <a:srgbClr val="0E0E0E"/>
                </a:solidFill>
                <a:effectLst/>
                <a:latin typeface="Times New Roman" panose="02020603050405020304" pitchFamily="18" charset="0"/>
              </a:rPr>
              <a:t>2. </a:t>
            </a:r>
            <a:r>
              <a:rPr lang="en-US" b="1" dirty="0">
                <a:solidFill>
                  <a:srgbClr val="0E0E0E"/>
                </a:solidFill>
                <a:effectLst/>
                <a:latin typeface=".SF NS"/>
              </a:rPr>
              <a:t>FirstName</a:t>
            </a:r>
            <a:r>
              <a:rPr lang="en-US" dirty="0">
                <a:solidFill>
                  <a:srgbClr val="0E0E0E"/>
                </a:solidFill>
                <a:effectLst/>
                <a:latin typeface=".SF NS"/>
              </a:rPr>
              <a:t> and </a:t>
            </a:r>
            <a:r>
              <a:rPr lang="en-US" b="1" dirty="0" err="1">
                <a:solidFill>
                  <a:srgbClr val="0E0E0E"/>
                </a:solidFill>
                <a:effectLst/>
                <a:latin typeface=".SF NS"/>
              </a:rPr>
              <a:t>LastName</a:t>
            </a:r>
            <a:r>
              <a:rPr lang="en-US" dirty="0">
                <a:solidFill>
                  <a:srgbClr val="0E0E0E"/>
                </a:solidFill>
                <a:effectLst/>
                <a:latin typeface=".SF NS"/>
              </a:rPr>
              <a:t>: These are character strings with a maximum length of 50 (</a:t>
            </a:r>
            <a:r>
              <a:rPr lang="en-US" dirty="0">
                <a:solidFill>
                  <a:srgbClr val="0E0E0E"/>
                </a:solidFill>
                <a:effectLst/>
                <a:latin typeface=".AppleSystemUIFontMonospaced"/>
              </a:rPr>
              <a:t>VARCHAR(50)</a:t>
            </a:r>
            <a:r>
              <a:rPr lang="en-US" dirty="0">
                <a:solidFill>
                  <a:srgbClr val="0E0E0E"/>
                </a:solidFill>
                <a:effectLst/>
                <a:latin typeface=".SF NS"/>
              </a:rPr>
              <a:t>). Both are marked as </a:t>
            </a:r>
            <a:r>
              <a:rPr lang="en-US" dirty="0">
                <a:solidFill>
                  <a:srgbClr val="0E0E0E"/>
                </a:solidFill>
                <a:effectLst/>
                <a:latin typeface=".AppleSystemUIFontMonospaced"/>
              </a:rPr>
              <a:t>NOT NULL</a:t>
            </a:r>
            <a:r>
              <a:rPr lang="en-US" dirty="0">
                <a:solidFill>
                  <a:srgbClr val="0E0E0E"/>
                </a:solidFill>
                <a:effectLst/>
                <a:latin typeface=".SF NS"/>
              </a:rPr>
              <a:t>, meaning the customer must have a first and last name.</a:t>
            </a:r>
          </a:p>
          <a:p>
            <a:r>
              <a:rPr lang="en-US" dirty="0">
                <a:solidFill>
                  <a:srgbClr val="0E0E0E"/>
                </a:solidFill>
                <a:effectLst/>
                <a:latin typeface="Times New Roman" panose="02020603050405020304" pitchFamily="18" charset="0"/>
              </a:rPr>
              <a:t>3. </a:t>
            </a:r>
            <a:r>
              <a:rPr lang="en-US" b="1" dirty="0">
                <a:solidFill>
                  <a:srgbClr val="0E0E0E"/>
                </a:solidFill>
                <a:effectLst/>
                <a:latin typeface=".SF NS"/>
              </a:rPr>
              <a:t>Email</a:t>
            </a:r>
            <a:r>
              <a:rPr lang="en-US" dirty="0">
                <a:solidFill>
                  <a:srgbClr val="0E0E0E"/>
                </a:solidFill>
                <a:effectLst/>
                <a:latin typeface=".SF NS"/>
              </a:rPr>
              <a:t>: A string of up to 100 characters (</a:t>
            </a:r>
            <a:r>
              <a:rPr lang="en-US" dirty="0">
                <a:solidFill>
                  <a:srgbClr val="0E0E0E"/>
                </a:solidFill>
                <a:effectLst/>
                <a:latin typeface=".AppleSystemUIFontMonospaced"/>
              </a:rPr>
              <a:t>VARCHAR(100)</a:t>
            </a:r>
            <a:r>
              <a:rPr lang="en-US" dirty="0">
                <a:solidFill>
                  <a:srgbClr val="0E0E0E"/>
                </a:solidFill>
                <a:effectLst/>
                <a:latin typeface=".SF NS"/>
              </a:rPr>
              <a:t>), marked as </a:t>
            </a:r>
            <a:r>
              <a:rPr lang="en-US" dirty="0">
                <a:solidFill>
                  <a:srgbClr val="0E0E0E"/>
                </a:solidFill>
                <a:effectLst/>
                <a:latin typeface=".AppleSystemUIFontMonospaced"/>
              </a:rPr>
              <a:t>NOT NULL</a:t>
            </a:r>
            <a:r>
              <a:rPr lang="en-US" dirty="0">
                <a:solidFill>
                  <a:srgbClr val="0E0E0E"/>
                </a:solidFill>
                <a:effectLst/>
                <a:latin typeface=".SF NS"/>
              </a:rPr>
              <a:t> and </a:t>
            </a:r>
            <a:r>
              <a:rPr lang="en-US" dirty="0">
                <a:solidFill>
                  <a:srgbClr val="0E0E0E"/>
                </a:solidFill>
                <a:effectLst/>
                <a:latin typeface=".AppleSystemUIFontMonospaced"/>
              </a:rPr>
              <a:t>UNIQUE</a:t>
            </a:r>
            <a:r>
              <a:rPr lang="en-US" dirty="0">
                <a:solidFill>
                  <a:srgbClr val="0E0E0E"/>
                </a:solidFill>
                <a:effectLst/>
                <a:latin typeface=".SF NS"/>
              </a:rPr>
              <a:t>, ensuring no two customers can have the same email address.</a:t>
            </a:r>
          </a:p>
          <a:p>
            <a:r>
              <a:rPr lang="en-US" dirty="0">
                <a:solidFill>
                  <a:srgbClr val="0E0E0E"/>
                </a:solidFill>
                <a:effectLst/>
                <a:latin typeface="Times New Roman" panose="02020603050405020304" pitchFamily="18" charset="0"/>
              </a:rPr>
              <a:t>4. </a:t>
            </a:r>
            <a:r>
              <a:rPr lang="en-US" b="1" dirty="0" err="1">
                <a:solidFill>
                  <a:srgbClr val="0E0E0E"/>
                </a:solidFill>
                <a:effectLst/>
                <a:latin typeface=".SF NS"/>
              </a:rPr>
              <a:t>JoinDate</a:t>
            </a:r>
            <a:r>
              <a:rPr lang="en-US" dirty="0">
                <a:solidFill>
                  <a:srgbClr val="0E0E0E"/>
                </a:solidFill>
                <a:effectLst/>
                <a:latin typeface=".SF NS"/>
              </a:rPr>
              <a:t>: This is a </a:t>
            </a:r>
            <a:r>
              <a:rPr lang="en-US" dirty="0">
                <a:solidFill>
                  <a:srgbClr val="0E0E0E"/>
                </a:solidFill>
                <a:effectLst/>
                <a:latin typeface=".AppleSystemUIFontMonospaced"/>
              </a:rPr>
              <a:t>DATE</a:t>
            </a:r>
            <a:r>
              <a:rPr lang="en-US" dirty="0">
                <a:solidFill>
                  <a:srgbClr val="0E0E0E"/>
                </a:solidFill>
                <a:effectLst/>
                <a:latin typeface=".SF NS"/>
              </a:rPr>
              <a:t> field, with a default value of the current date (</a:t>
            </a:r>
            <a:r>
              <a:rPr lang="en-US" dirty="0">
                <a:solidFill>
                  <a:srgbClr val="0E0E0E"/>
                </a:solidFill>
                <a:effectLst/>
                <a:latin typeface=".AppleSystemUIFontMonospaced"/>
              </a:rPr>
              <a:t>CURRENT_DATE</a:t>
            </a:r>
            <a:r>
              <a:rPr lang="en-US" dirty="0">
                <a:solidFill>
                  <a:srgbClr val="0E0E0E"/>
                </a:solidFill>
                <a:effectLst/>
                <a:latin typeface=".SF NS"/>
              </a:rPr>
              <a:t>), so if no date is provided, it defaults to today’s date.</a:t>
            </a:r>
          </a:p>
          <a:p>
            <a:br>
              <a:rPr lang="en-US" dirty="0">
                <a:solidFill>
                  <a:srgbClr val="0E0E0E"/>
                </a:solidFill>
                <a:effectLst/>
                <a:latin typeface=".SF NS"/>
              </a:rPr>
            </a:br>
            <a:endParaRPr lang="en-US" dirty="0">
              <a:solidFill>
                <a:srgbClr val="0E0E0E"/>
              </a:solidFill>
              <a:effectLst/>
              <a:latin typeface=".SF NS"/>
            </a:endParaRPr>
          </a:p>
          <a:p>
            <a:r>
              <a:rPr lang="en-US" b="1" dirty="0">
                <a:solidFill>
                  <a:srgbClr val="0E0E0E"/>
                </a:solidFill>
                <a:effectLst/>
                <a:latin typeface=".SF NS"/>
              </a:rPr>
              <a:t>Adding Constraints:</a:t>
            </a:r>
            <a:endParaRPr lang="en-US" dirty="0">
              <a:solidFill>
                <a:srgbClr val="0E0E0E"/>
              </a:solidFill>
              <a:effectLst/>
              <a:latin typeface=".SF NS"/>
            </a:endParaRPr>
          </a:p>
          <a:p>
            <a:br>
              <a:rPr lang="en-US" dirty="0">
                <a:solidFill>
                  <a:srgbClr val="0E0E0E"/>
                </a:solidFill>
                <a:effectLst/>
                <a:latin typeface=".SF NS"/>
              </a:rPr>
            </a:br>
            <a:endParaRPr lang="en-US" dirty="0">
              <a:solidFill>
                <a:srgbClr val="0E0E0E"/>
              </a:solidFill>
              <a:effectLst/>
              <a:latin typeface=".SF NS"/>
            </a:endParaRPr>
          </a:p>
          <a:p>
            <a:r>
              <a:rPr lang="en-US" dirty="0">
                <a:solidFill>
                  <a:srgbClr val="0E0E0E"/>
                </a:solidFill>
                <a:effectLst/>
                <a:latin typeface=".SF NS"/>
              </a:rPr>
              <a:t>• </a:t>
            </a:r>
            <a:r>
              <a:rPr lang="en-US" b="1" dirty="0">
                <a:solidFill>
                  <a:srgbClr val="0E0E0E"/>
                </a:solidFill>
                <a:effectLst/>
                <a:latin typeface=".SF NS"/>
              </a:rPr>
              <a:t>PRIMARY KEY</a:t>
            </a:r>
            <a:r>
              <a:rPr lang="en-US" dirty="0">
                <a:solidFill>
                  <a:srgbClr val="0E0E0E"/>
                </a:solidFill>
                <a:effectLst/>
                <a:latin typeface=".SF NS"/>
              </a:rPr>
              <a:t>: Ensures each </a:t>
            </a:r>
            <a:r>
              <a:rPr lang="en-US" dirty="0" err="1">
                <a:solidFill>
                  <a:srgbClr val="0E0E0E"/>
                </a:solidFill>
                <a:effectLst/>
                <a:latin typeface=".AppleSystemUIFontMonospaced"/>
              </a:rPr>
              <a:t>CustomerID</a:t>
            </a:r>
            <a:r>
              <a:rPr lang="en-US" dirty="0">
                <a:solidFill>
                  <a:srgbClr val="0E0E0E"/>
                </a:solidFill>
                <a:effectLst/>
                <a:latin typeface=".SF NS"/>
              </a:rPr>
              <a:t> is unique.</a:t>
            </a:r>
          </a:p>
          <a:p>
            <a:r>
              <a:rPr lang="en-US" dirty="0">
                <a:solidFill>
                  <a:srgbClr val="0E0E0E"/>
                </a:solidFill>
                <a:effectLst/>
                <a:latin typeface=".SF NS"/>
              </a:rPr>
              <a:t>• </a:t>
            </a:r>
            <a:r>
              <a:rPr lang="en-US" b="1" dirty="0">
                <a:solidFill>
                  <a:srgbClr val="0E0E0E"/>
                </a:solidFill>
                <a:effectLst/>
                <a:latin typeface=".SF NS"/>
              </a:rPr>
              <a:t>NOT NULL</a:t>
            </a:r>
            <a:r>
              <a:rPr lang="en-US" dirty="0">
                <a:solidFill>
                  <a:srgbClr val="0E0E0E"/>
                </a:solidFill>
                <a:effectLst/>
                <a:latin typeface=".SF NS"/>
              </a:rPr>
              <a:t>: Ensures values are provided for required fields.</a:t>
            </a:r>
          </a:p>
          <a:p>
            <a:r>
              <a:rPr lang="en-US" dirty="0">
                <a:solidFill>
                  <a:srgbClr val="0E0E0E"/>
                </a:solidFill>
                <a:effectLst/>
                <a:latin typeface=".SF NS"/>
              </a:rPr>
              <a:t>• </a:t>
            </a:r>
            <a:r>
              <a:rPr lang="en-US" b="1" dirty="0">
                <a:solidFill>
                  <a:srgbClr val="0E0E0E"/>
                </a:solidFill>
                <a:effectLst/>
                <a:latin typeface=".SF NS"/>
              </a:rPr>
              <a:t>UNIQUE</a:t>
            </a:r>
            <a:r>
              <a:rPr lang="en-US" dirty="0">
                <a:solidFill>
                  <a:srgbClr val="0E0E0E"/>
                </a:solidFill>
                <a:effectLst/>
                <a:latin typeface=".SF NS"/>
              </a:rPr>
              <a:t>: Ensures email addresses are not duplicated.</a:t>
            </a:r>
          </a:p>
          <a:p>
            <a:r>
              <a:rPr lang="en-US" dirty="0">
                <a:solidFill>
                  <a:srgbClr val="0E0E0E"/>
                </a:solidFill>
                <a:effectLst/>
                <a:latin typeface=".SF NS"/>
              </a:rPr>
              <a:t>• </a:t>
            </a:r>
            <a:r>
              <a:rPr lang="en-US" b="1" dirty="0">
                <a:solidFill>
                  <a:srgbClr val="0E0E0E"/>
                </a:solidFill>
                <a:effectLst/>
                <a:latin typeface=".SF NS"/>
              </a:rPr>
              <a:t>DEFAULT</a:t>
            </a:r>
            <a:r>
              <a:rPr lang="en-US" dirty="0">
                <a:solidFill>
                  <a:srgbClr val="0E0E0E"/>
                </a:solidFill>
                <a:effectLst/>
                <a:latin typeface=".SF NS"/>
              </a:rPr>
              <a:t>: Automatically assigns a value (like the current date for </a:t>
            </a:r>
            <a:r>
              <a:rPr lang="en-US" dirty="0" err="1">
                <a:solidFill>
                  <a:srgbClr val="0E0E0E"/>
                </a:solidFill>
                <a:effectLst/>
                <a:latin typeface=".AppleSystemUIFontMonospaced"/>
              </a:rPr>
              <a:t>JoinDate</a:t>
            </a:r>
            <a:r>
              <a:rPr lang="en-US" dirty="0">
                <a:solidFill>
                  <a:srgbClr val="0E0E0E"/>
                </a:solidFill>
                <a:effectLst/>
                <a:latin typeface=".SF NS"/>
              </a:rPr>
              <a:t>) if none is provided during insertion.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7E3EC2-238C-7AD8-49CB-F80D8E507B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5DEEBF-2505-4DC8-86E0-258042D3808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0423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9C35B-7FCA-4820-96CF-7A07428D141B}" type="datetime1">
              <a:rPr lang="en-US" smtClean="0"/>
              <a:t>10/13/2025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00175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961D6-EA4B-4BC1-9368-58B3B3DFB6E4}" type="datetime1">
              <a:rPr lang="en-US" smtClean="0"/>
              <a:t>10/13/2025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3591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ACD8E-F0B7-4458-9AAA-2644029419D2}" type="datetime1">
              <a:rPr lang="en-US" smtClean="0"/>
              <a:t>10/13/2025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849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5017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1451113"/>
            <a:ext cx="11029615" cy="452423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E4058-D781-4C6C-9684-F447CF6B3601}" type="datetime1">
              <a:rPr lang="en-US" smtClean="0"/>
              <a:t>10/13/2025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2443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871FE-B239-4808-9BEE-61F89448C14F}" type="datetime1">
              <a:rPr lang="en-US" smtClean="0"/>
              <a:t>10/13/2025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6809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AC05C-234E-4136-8C47-FF654E6B6864}" type="datetime1">
              <a:rPr lang="en-US" smtClean="0"/>
              <a:t>10/13/2025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33232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8C090-6300-4200-964F-EFF219631C6A}" type="datetime1">
              <a:rPr lang="en-US" smtClean="0"/>
              <a:t>10/13/2025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04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BF502E-6B8C-467A-9787-57A79BACE203}" type="datetime1">
              <a:rPr lang="en-US" smtClean="0"/>
              <a:t>10/13/2025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363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1B64B-9CED-4E9E-BAE2-62F9B08AE730}" type="datetime1">
              <a:rPr lang="en-US" smtClean="0"/>
              <a:t>10/13/2025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4949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A1915E85-D6A4-47BE-BA72-24FFAE6BFC33}" type="datetime1">
              <a:rPr lang="en-US" smtClean="0"/>
              <a:t>10/13/2025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1766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F91AE-E540-456F-BDA6-6972932B32A8}" type="datetime1">
              <a:rPr lang="en-US" smtClean="0"/>
              <a:t>10/13/2025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32895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099F8ABD-A758-48A5-999C-085808217707}" type="datetime1">
              <a:rPr lang="en-US" smtClean="0"/>
              <a:t>10/13/2025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176680F-15D4-6415-D4A1-498D4EEE20AD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0473306" y="5930473"/>
            <a:ext cx="1354843" cy="539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897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11" r:id="rId5"/>
    <p:sldLayoutId id="2147483760" r:id="rId6"/>
    <p:sldLayoutId id="2147483762" r:id="rId7"/>
    <p:sldLayoutId id="2147483706" r:id="rId8"/>
    <p:sldLayoutId id="2147483709" r:id="rId9"/>
    <p:sldLayoutId id="2147483707" r:id="rId10"/>
    <p:sldLayoutId id="2147483708" r:id="rId11"/>
  </p:sldLayoutIdLst>
  <p:hf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survey.stackoverflow.co/2023/#most-popular-technologies-language-prof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2FB82883-1DC0-4BE1-A607-009095F335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Men sitting at a desk with computers&#10;&#10;Description automatically generated">
            <a:extLst>
              <a:ext uri="{FF2B5EF4-FFF2-40B4-BE49-F238E27FC236}">
                <a16:creationId xmlns:a16="http://schemas.microsoft.com/office/drawing/2014/main" id="{8DC47786-C691-0B3B-D9EA-0397FA9A42B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7651" b="1609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9FA98EAA-A866-4C95-A2A8-44E46FBAD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3" y="4530071"/>
            <a:ext cx="12191999" cy="2327926"/>
          </a:xfrm>
          <a:prstGeom prst="rect">
            <a:avLst/>
          </a:prstGeom>
          <a:gradFill flip="none" rotWithShape="1">
            <a:gsLst>
              <a:gs pos="56000">
                <a:schemeClr val="tx1">
                  <a:alpha val="39000"/>
                </a:schemeClr>
              </a:gs>
              <a:gs pos="100000">
                <a:schemeClr val="tx1">
                  <a:alpha val="80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21E816-31F5-48BB-BD02-D15F2F18B4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03121" y="4727173"/>
            <a:ext cx="7985759" cy="551837"/>
          </a:xfrm>
        </p:spPr>
        <p:txBody>
          <a:bodyPr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3100" dirty="0">
                <a:solidFill>
                  <a:schemeClr val="bg1"/>
                </a:solidFill>
              </a:rPr>
              <a:t>Using Databases for Data Analytics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EBA08D-9C2D-259B-1FBC-CAD52FB2E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23914"/>
            <a:ext cx="105251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>
                <a:solidFill>
                  <a:schemeClr val="bg1"/>
                </a:solidFill>
              </a:rPr>
              <a:pPr>
                <a:spcAft>
                  <a:spcPts val="600"/>
                </a:spcAft>
              </a:pPr>
              <a:t>1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58055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8EB1AF-1DF5-1086-2027-1D784266CC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 Programming Languages 2024 (Based on Job postings)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65A30E-F7A7-D188-43AE-BF31E9AA08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B98C08-EA8B-9FC1-789F-18636F363B4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4791"/>
          <a:stretch/>
        </p:blipFill>
        <p:spPr>
          <a:xfrm>
            <a:off x="937155" y="1619756"/>
            <a:ext cx="10317689" cy="397568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6A10355-3EDF-8CB4-B058-A465355EAF15}"/>
              </a:ext>
            </a:extLst>
          </p:cNvPr>
          <p:cNvSpPr txBox="1"/>
          <p:nvPr/>
        </p:nvSpPr>
        <p:spPr>
          <a:xfrm>
            <a:off x="920400" y="6012244"/>
            <a:ext cx="89905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"/>
            <a:r>
              <a:rPr lang="en-US" dirty="0">
                <a:solidFill>
                  <a:srgbClr val="404040"/>
                </a:solidFill>
              </a:rPr>
              <a:t>Stephen Cass, </a:t>
            </a:r>
            <a:r>
              <a:rPr lang="en-US" b="0" i="0" dirty="0">
                <a:solidFill>
                  <a:srgbClr val="404040"/>
                </a:solidFill>
                <a:effectLst/>
              </a:rPr>
              <a:t>22 Aug 2024 </a:t>
            </a:r>
            <a:r>
              <a:rPr lang="en-US" dirty="0"/>
              <a:t>https://</a:t>
            </a:r>
            <a:r>
              <a:rPr lang="en-US" dirty="0" err="1"/>
              <a:t>spectrum.ieee.org</a:t>
            </a:r>
            <a:r>
              <a:rPr lang="en-US" dirty="0"/>
              <a:t>/top-programming-languages-2024</a:t>
            </a:r>
          </a:p>
        </p:txBody>
      </p:sp>
    </p:spTree>
    <p:extLst>
      <p:ext uri="{BB962C8B-B14F-4D97-AF65-F5344CB8AC3E}">
        <p14:creationId xmlns:p14="http://schemas.microsoft.com/office/powerpoint/2010/main" val="846475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8537BD-22BC-7A01-B169-CC65CEE957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539584"/>
          </a:xfrm>
        </p:spPr>
        <p:txBody>
          <a:bodyPr/>
          <a:lstStyle/>
          <a:p>
            <a:r>
              <a:rPr lang="en-US" b="1" dirty="0">
                <a:cs typeface="Calibri Light"/>
              </a:rPr>
              <a:t>Structured Query Language (SQL)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E8C0E7D-EF05-A2E9-B5D8-824BFED8D433}"/>
              </a:ext>
            </a:extLst>
          </p:cNvPr>
          <p:cNvSpPr txBox="1"/>
          <p:nvPr/>
        </p:nvSpPr>
        <p:spPr>
          <a:xfrm>
            <a:off x="575894" y="1555759"/>
            <a:ext cx="11029615" cy="489364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>
                <a:latin typeface="Arial Nova"/>
                <a:ea typeface="+mn-lt"/>
                <a:cs typeface="+mn-lt"/>
              </a:rPr>
              <a:t>SQL was initially developed at in the early 1970s</a:t>
            </a:r>
          </a:p>
          <a:p>
            <a:pPr marL="285750" indent="-285750">
              <a:buFont typeface="Arial"/>
              <a:buChar char="•"/>
            </a:pPr>
            <a:endParaRPr lang="en-US" sz="2400" dirty="0">
              <a:latin typeface="Arial Nova"/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sz="2400" dirty="0">
                <a:latin typeface="Arial Nova"/>
                <a:ea typeface="+mn-lt"/>
                <a:cs typeface="+mn-lt"/>
              </a:rPr>
              <a:t>Initially called SEQUEL (Structured English Query Language), was designed to manipulate and retrieve data stored in IBM's original database management system</a:t>
            </a:r>
            <a:endParaRPr lang="en-US" sz="2400" baseline="30000" dirty="0">
              <a:latin typeface="Arial Nova"/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endParaRPr lang="en-US" sz="2400" dirty="0">
              <a:latin typeface="Arial Nova"/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r>
              <a:rPr lang="en-US" sz="2400" dirty="0">
                <a:latin typeface="Arial Nova"/>
                <a:cs typeface="Calibri" panose="020F0502020204030204"/>
              </a:rPr>
              <a:t>In the late 70's Oracle saw the potential and helped popularize SQL</a:t>
            </a:r>
          </a:p>
          <a:p>
            <a:pPr marL="742950" lvl="1" indent="-285750">
              <a:buFont typeface="Arial"/>
              <a:buChar char="•"/>
            </a:pPr>
            <a:r>
              <a:rPr lang="en-US" sz="2400" dirty="0">
                <a:latin typeface="Arial Nova"/>
                <a:cs typeface="Calibri" panose="020F0502020204030204"/>
              </a:rPr>
              <a:t>1979 – Oracle markets the first relational DB with SQL</a:t>
            </a:r>
          </a:p>
          <a:p>
            <a:pPr marL="742950" lvl="1" indent="-285750">
              <a:buFont typeface="Arial"/>
              <a:buChar char="•"/>
            </a:pPr>
            <a:endParaRPr lang="en-US" sz="2400" dirty="0">
              <a:latin typeface="Arial Nova"/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r>
              <a:rPr lang="en-US" sz="2400" dirty="0">
                <a:latin typeface="Arial Nova"/>
                <a:cs typeface="Calibri" panose="020F0502020204030204"/>
              </a:rPr>
              <a:t>1986 – ANSI SQL released</a:t>
            </a:r>
          </a:p>
          <a:p>
            <a:pPr marL="742950" lvl="1" indent="-285750">
              <a:buFont typeface="Arial"/>
              <a:buChar char="•"/>
            </a:pPr>
            <a:r>
              <a:rPr lang="en-US" sz="2400" dirty="0">
                <a:latin typeface="Arial Nova"/>
                <a:cs typeface="Calibri" panose="020F0502020204030204"/>
              </a:rPr>
              <a:t>1989, 1992, 1999, 2003 – Major ANSI standard updates</a:t>
            </a:r>
          </a:p>
          <a:p>
            <a:pPr marL="742950" lvl="1" indent="-285750">
              <a:buFont typeface="Arial"/>
              <a:buChar char="•"/>
            </a:pPr>
            <a:r>
              <a:rPr lang="en-US" sz="2400" dirty="0">
                <a:latin typeface="Arial Nova"/>
                <a:cs typeface="Calibri" panose="020F0502020204030204"/>
              </a:rPr>
              <a:t>SQL 23 is the latest release</a:t>
            </a:r>
          </a:p>
          <a:p>
            <a:pPr marL="285750" indent="-285750">
              <a:buFont typeface="Arial"/>
              <a:buChar char="•"/>
            </a:pPr>
            <a:endParaRPr lang="en-US" sz="2400" b="1" dirty="0">
              <a:latin typeface="Arial Nova"/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9826246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AD444F-352C-F1D5-A081-B18B40A92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570" y="585202"/>
            <a:ext cx="5738408" cy="604872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The History of SQL Standards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B03A2D-E126-EF14-3DE2-F04CC2EFF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12</a:t>
            </a:fld>
            <a:endParaRPr lang="en-US" dirty="0"/>
          </a:p>
        </p:txBody>
      </p:sp>
      <p:pic>
        <p:nvPicPr>
          <p:cNvPr id="2050" name="Picture 2" descr="The History of SQL Standards | LearnSQL.com">
            <a:extLst>
              <a:ext uri="{FF2B5EF4-FFF2-40B4-BE49-F238E27FC236}">
                <a16:creationId xmlns:a16="http://schemas.microsoft.com/office/drawing/2014/main" id="{53FA868A-52B1-B507-AF95-A1B73565FA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4" t="18018" r="2753" b="4685"/>
          <a:stretch/>
        </p:blipFill>
        <p:spPr bwMode="auto">
          <a:xfrm>
            <a:off x="2204501" y="1396314"/>
            <a:ext cx="7772401" cy="5301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B685B13-0192-A917-5C3E-7A7247DF4E3E}"/>
              </a:ext>
            </a:extLst>
          </p:cNvPr>
          <p:cNvSpPr txBox="1"/>
          <p:nvPr/>
        </p:nvSpPr>
        <p:spPr>
          <a:xfrm>
            <a:off x="8649731" y="3656999"/>
            <a:ext cx="122331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SQL: 2023</a:t>
            </a:r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739286DF-9E4F-8F33-FAB0-7A7C6DCE2080}"/>
              </a:ext>
            </a:extLst>
          </p:cNvPr>
          <p:cNvSpPr/>
          <p:nvPr/>
        </p:nvSpPr>
        <p:spPr>
          <a:xfrm>
            <a:off x="9974542" y="2736587"/>
            <a:ext cx="462830" cy="221015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350525-6C86-29B9-7FF6-23FD3F285B05}"/>
              </a:ext>
            </a:extLst>
          </p:cNvPr>
          <p:cNvSpPr txBox="1"/>
          <p:nvPr/>
        </p:nvSpPr>
        <p:spPr>
          <a:xfrm>
            <a:off x="10227729" y="2779835"/>
            <a:ext cx="1786721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0E0E0E"/>
                </a:solidFill>
                <a:effectLst/>
                <a:latin typeface=".SF NS"/>
              </a:rPr>
              <a:t>Introduces a variety of enhancements and modern features, such as a </a:t>
            </a:r>
            <a:r>
              <a:rPr lang="en-US" sz="1200" dirty="0">
                <a:solidFill>
                  <a:srgbClr val="0E0E0E"/>
                </a:solidFill>
                <a:effectLst/>
                <a:latin typeface=".AppleSystemUIFontMonospaced"/>
              </a:rPr>
              <a:t>JSON</a:t>
            </a:r>
            <a:r>
              <a:rPr lang="en-US" sz="1200" dirty="0">
                <a:solidFill>
                  <a:srgbClr val="0E0E0E"/>
                </a:solidFill>
                <a:effectLst/>
                <a:latin typeface=".SF NS"/>
              </a:rPr>
              <a:t> data type, also improves recursive query capabilities with </a:t>
            </a:r>
            <a:r>
              <a:rPr lang="en-US" sz="1200" dirty="0">
                <a:solidFill>
                  <a:srgbClr val="0E0E0E"/>
                </a:solidFill>
                <a:effectLst/>
                <a:latin typeface=".AppleSystemUIFontMonospaced"/>
              </a:rPr>
              <a:t>CYCLE</a:t>
            </a:r>
            <a:r>
              <a:rPr lang="en-US" sz="1200" dirty="0">
                <a:solidFill>
                  <a:srgbClr val="0E0E0E"/>
                </a:solidFill>
                <a:effectLst/>
                <a:latin typeface=".SF NS"/>
              </a:rPr>
              <a:t> clauses, and adds an </a:t>
            </a:r>
            <a:r>
              <a:rPr lang="en-US" sz="1200" dirty="0">
                <a:solidFill>
                  <a:srgbClr val="0E0E0E"/>
                </a:solidFill>
                <a:effectLst/>
                <a:latin typeface=".AppleSystemUIFontMonospaced"/>
              </a:rPr>
              <a:t>ANY_VALUE</a:t>
            </a:r>
            <a:r>
              <a:rPr lang="en-US" sz="1200" dirty="0">
                <a:solidFill>
                  <a:srgbClr val="0E0E0E"/>
                </a:solidFill>
                <a:effectLst/>
                <a:latin typeface=".SF NS"/>
              </a:rPr>
              <a:t> aggregate function, which simplifies complex analytical queries. </a:t>
            </a:r>
          </a:p>
        </p:txBody>
      </p:sp>
    </p:spTree>
    <p:extLst>
      <p:ext uri="{BB962C8B-B14F-4D97-AF65-F5344CB8AC3E}">
        <p14:creationId xmlns:p14="http://schemas.microsoft.com/office/powerpoint/2010/main" val="227464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35DB5-832B-CC8A-1903-3177FA4643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694" y="630677"/>
            <a:ext cx="11029616" cy="539584"/>
          </a:xfrm>
        </p:spPr>
        <p:txBody>
          <a:bodyPr/>
          <a:lstStyle/>
          <a:p>
            <a:r>
              <a:rPr lang="en-US" b="1" dirty="0">
                <a:cs typeface="Calibri Light"/>
              </a:rPr>
              <a:t>Many Dialects of SQL</a:t>
            </a:r>
          </a:p>
        </p:txBody>
      </p:sp>
      <p:pic>
        <p:nvPicPr>
          <p:cNvPr id="3" name="Picture 3" descr="Logo, company name&#10;&#10;Description automatically generated">
            <a:extLst>
              <a:ext uri="{FF2B5EF4-FFF2-40B4-BE49-F238E27FC236}">
                <a16:creationId xmlns:a16="http://schemas.microsoft.com/office/drawing/2014/main" id="{D50DE538-4720-8987-4F00-C216AD8887B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069" t="13111" r="11931" b="11427"/>
          <a:stretch/>
        </p:blipFill>
        <p:spPr>
          <a:xfrm>
            <a:off x="2030100" y="1913896"/>
            <a:ext cx="1828800" cy="1840059"/>
          </a:xfrm>
          <a:prstGeom prst="rect">
            <a:avLst/>
          </a:prstGeom>
        </p:spPr>
      </p:pic>
      <p:pic>
        <p:nvPicPr>
          <p:cNvPr id="4" name="Picture 4" descr="Logo&#10;&#10;Description automatically generated">
            <a:extLst>
              <a:ext uri="{FF2B5EF4-FFF2-40B4-BE49-F238E27FC236}">
                <a16:creationId xmlns:a16="http://schemas.microsoft.com/office/drawing/2014/main" id="{72C715D4-C981-484F-3C40-05A30A46BB8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1111" t="6048" r="6740" b="31903"/>
          <a:stretch/>
        </p:blipFill>
        <p:spPr>
          <a:xfrm>
            <a:off x="1044858" y="4683743"/>
            <a:ext cx="2253515" cy="1179027"/>
          </a:xfrm>
          <a:prstGeom prst="rect">
            <a:avLst/>
          </a:prstGeom>
        </p:spPr>
      </p:pic>
      <p:pic>
        <p:nvPicPr>
          <p:cNvPr id="5" name="Picture 5" descr="Logo&#10;&#10;Description automatically generated">
            <a:extLst>
              <a:ext uri="{FF2B5EF4-FFF2-40B4-BE49-F238E27FC236}">
                <a16:creationId xmlns:a16="http://schemas.microsoft.com/office/drawing/2014/main" id="{393DCE13-3D45-2622-4BBF-F14EE4BE588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7264" b="17264"/>
          <a:stretch/>
        </p:blipFill>
        <p:spPr>
          <a:xfrm>
            <a:off x="8862310" y="1449005"/>
            <a:ext cx="2743200" cy="933015"/>
          </a:xfrm>
          <a:prstGeom prst="rect">
            <a:avLst/>
          </a:prstGeom>
        </p:spPr>
      </p:pic>
      <p:pic>
        <p:nvPicPr>
          <p:cNvPr id="6" name="Picture 6" descr="Logo&#10;&#10;Description automatically generated">
            <a:extLst>
              <a:ext uri="{FF2B5EF4-FFF2-40B4-BE49-F238E27FC236}">
                <a16:creationId xmlns:a16="http://schemas.microsoft.com/office/drawing/2014/main" id="{FC7B06DB-0743-D9E8-320C-16F25D34AC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84537" y="4644621"/>
            <a:ext cx="2743200" cy="1179027"/>
          </a:xfrm>
          <a:prstGeom prst="rect">
            <a:avLst/>
          </a:prstGeom>
        </p:spPr>
      </p:pic>
      <p:pic>
        <p:nvPicPr>
          <p:cNvPr id="1026" name="Picture 2" descr="The SQL Standard - ISO/IEC 9075:2023 ...">
            <a:extLst>
              <a:ext uri="{FF2B5EF4-FFF2-40B4-BE49-F238E27FC236}">
                <a16:creationId xmlns:a16="http://schemas.microsoft.com/office/drawing/2014/main" id="{A3A39ACD-ECB9-9B4B-50A5-741B75536F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40" t="8825" r="6740" b="10451"/>
          <a:stretch/>
        </p:blipFill>
        <p:spPr bwMode="auto">
          <a:xfrm>
            <a:off x="4664394" y="2833926"/>
            <a:ext cx="3977672" cy="1425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eradata Pricing, Key Info, and FAQs">
            <a:extLst>
              <a:ext uri="{FF2B5EF4-FFF2-40B4-BE49-F238E27FC236}">
                <a16:creationId xmlns:a16="http://schemas.microsoft.com/office/drawing/2014/main" id="{9D393170-36BF-6B98-928A-D94D4CC326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42" t="38630" r="5975" b="35131"/>
          <a:stretch/>
        </p:blipFill>
        <p:spPr bwMode="auto">
          <a:xfrm>
            <a:off x="4759853" y="1348949"/>
            <a:ext cx="2884714" cy="653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F867E5B-01DA-90EF-DED0-2016C704EFDE}"/>
              </a:ext>
            </a:extLst>
          </p:cNvPr>
          <p:cNvSpPr txBox="1"/>
          <p:nvPr/>
        </p:nvSpPr>
        <p:spPr>
          <a:xfrm>
            <a:off x="10433823" y="1404275"/>
            <a:ext cx="865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(T-SQL)</a:t>
            </a:r>
          </a:p>
        </p:txBody>
      </p:sp>
      <p:pic>
        <p:nvPicPr>
          <p:cNvPr id="1030" name="Picture 6" descr="Oracle Logo, symbol, meaning, history ...">
            <a:extLst>
              <a:ext uri="{FF2B5EF4-FFF2-40B4-BE49-F238E27FC236}">
                <a16:creationId xmlns:a16="http://schemas.microsoft.com/office/drawing/2014/main" id="{06AD5BAB-5E47-46A5-94D5-F43DF31CD9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209" b="32295"/>
          <a:stretch/>
        </p:blipFill>
        <p:spPr bwMode="auto">
          <a:xfrm>
            <a:off x="4207464" y="4968347"/>
            <a:ext cx="3113314" cy="601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B41F220-A232-21A1-F6DE-4FA234B9ADA1}"/>
              </a:ext>
            </a:extLst>
          </p:cNvPr>
          <p:cNvSpPr txBox="1"/>
          <p:nvPr/>
        </p:nvSpPr>
        <p:spPr>
          <a:xfrm>
            <a:off x="5334000" y="5627913"/>
            <a:ext cx="968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PL/SQL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6C05D62-3EBF-DC09-477B-73852812CF4E}"/>
              </a:ext>
            </a:extLst>
          </p:cNvPr>
          <p:cNvSpPr/>
          <p:nvPr/>
        </p:nvSpPr>
        <p:spPr>
          <a:xfrm>
            <a:off x="7611075" y="4127988"/>
            <a:ext cx="3616702" cy="2171700"/>
          </a:xfrm>
          <a:prstGeom prst="ellipse">
            <a:avLst/>
          </a:prstGeom>
          <a:solidFill>
            <a:srgbClr val="FFFF00">
              <a:alpha val="3257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C194E00-DAF6-BF69-30B1-AF9D79F6CC68}"/>
              </a:ext>
            </a:extLst>
          </p:cNvPr>
          <p:cNvSpPr txBox="1"/>
          <p:nvPr/>
        </p:nvSpPr>
        <p:spPr>
          <a:xfrm>
            <a:off x="4992941" y="2078938"/>
            <a:ext cx="2206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ClearScape</a:t>
            </a:r>
            <a:r>
              <a:rPr lang="en-US" dirty="0"/>
              <a:t> Analytics</a:t>
            </a:r>
          </a:p>
        </p:txBody>
      </p:sp>
    </p:spTree>
    <p:extLst>
      <p:ext uri="{BB962C8B-B14F-4D97-AF65-F5344CB8AC3E}">
        <p14:creationId xmlns:p14="http://schemas.microsoft.com/office/powerpoint/2010/main" val="54154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8DD669-22E5-1945-83C0-B6167B95A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Popular Database Management Systems 2024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DCE1D7-9677-F748-8CC0-E00139D5D3C9}"/>
              </a:ext>
            </a:extLst>
          </p:cNvPr>
          <p:cNvSpPr txBox="1"/>
          <p:nvPr/>
        </p:nvSpPr>
        <p:spPr>
          <a:xfrm>
            <a:off x="3539022" y="6155844"/>
            <a:ext cx="4010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2"/>
              </a:rPr>
              <a:t>Stack Overflow Developer Survey, 2024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91F34D-0AE9-822D-AA62-07ED567B684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1383"/>
          <a:stretch/>
        </p:blipFill>
        <p:spPr>
          <a:xfrm>
            <a:off x="2456597" y="1590835"/>
            <a:ext cx="6175181" cy="4496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2383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72EBA3-04F7-91D2-42BF-EDFB4B31D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6886408" cy="550174"/>
          </a:xfrm>
        </p:spPr>
        <p:txBody>
          <a:bodyPr/>
          <a:lstStyle/>
          <a:p>
            <a:r>
              <a:rPr lang="en-US" dirty="0"/>
              <a:t>Database Schema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BFCF96-FC57-068A-509C-D86D477732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451114"/>
            <a:ext cx="4635577" cy="4280819"/>
          </a:xfrm>
        </p:spPr>
        <p:txBody>
          <a:bodyPr anchor="t">
            <a:normAutofit/>
          </a:bodyPr>
          <a:lstStyle/>
          <a:p>
            <a:r>
              <a:rPr lang="en-US" dirty="0"/>
              <a:t>The following is </a:t>
            </a:r>
            <a:r>
              <a:rPr lang="en-US" b="1" dirty="0"/>
              <a:t>Entity-Relationship Diagram (ERD) </a:t>
            </a:r>
            <a:r>
              <a:rPr lang="en-US" dirty="0"/>
              <a:t>and is used to summarize database schemas that create </a:t>
            </a:r>
            <a:r>
              <a:rPr lang="en-US" b="1" dirty="0"/>
              <a:t>Data Models</a:t>
            </a:r>
            <a:r>
              <a:rPr lang="en-US" dirty="0"/>
              <a:t>. </a:t>
            </a:r>
          </a:p>
          <a:p>
            <a:r>
              <a:rPr lang="en-US" dirty="0"/>
              <a:t>This example represents a music store with key entities: </a:t>
            </a:r>
          </a:p>
          <a:p>
            <a:pPr lvl="1"/>
            <a:r>
              <a:rPr lang="en-US" dirty="0"/>
              <a:t>Customer, </a:t>
            </a:r>
          </a:p>
          <a:p>
            <a:pPr lvl="1"/>
            <a:r>
              <a:rPr lang="en-US" dirty="0"/>
              <a:t>Invoice,</a:t>
            </a:r>
          </a:p>
          <a:p>
            <a:pPr lvl="1"/>
            <a:r>
              <a:rPr lang="en-US" dirty="0"/>
              <a:t> </a:t>
            </a:r>
            <a:r>
              <a:rPr lang="en-US" dirty="0" err="1"/>
              <a:t>InvoiceLine</a:t>
            </a:r>
            <a:r>
              <a:rPr lang="en-US" dirty="0"/>
              <a:t>, </a:t>
            </a:r>
          </a:p>
          <a:p>
            <a:pPr lvl="1"/>
            <a:r>
              <a:rPr lang="en-US" dirty="0"/>
              <a:t>Track, </a:t>
            </a:r>
          </a:p>
          <a:p>
            <a:pPr lvl="1"/>
            <a:r>
              <a:rPr lang="en-US" dirty="0"/>
              <a:t>Album, </a:t>
            </a:r>
          </a:p>
          <a:p>
            <a:pPr lvl="1"/>
            <a:r>
              <a:rPr lang="en-US" dirty="0"/>
              <a:t>Artist,</a:t>
            </a:r>
          </a:p>
          <a:p>
            <a:pPr lvl="1"/>
            <a:r>
              <a:rPr lang="en-US" dirty="0"/>
              <a:t>Etc.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65BE2D-0CC5-0BDD-B50B-BBDB75542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FEBAA5-BA05-37D6-77B6-F75BD6AD47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8025" y="636197"/>
            <a:ext cx="5354583" cy="5406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7654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953754-F927-3F14-2B76-CC29555165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9037A-019F-8114-6B73-0714F32A2E1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13868" y="539041"/>
            <a:ext cx="5347065" cy="652658"/>
          </a:xfrm>
        </p:spPr>
        <p:txBody>
          <a:bodyPr/>
          <a:lstStyle/>
          <a:p>
            <a:r>
              <a:rPr lang="en-US" dirty="0"/>
              <a:t>Primary Keys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426B0D-370A-809C-B1B6-88856A6CFE5F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413868" y="1529585"/>
            <a:ext cx="4938713" cy="4022725"/>
          </a:xfrm>
        </p:spPr>
        <p:txBody>
          <a:bodyPr>
            <a:noAutofit/>
          </a:bodyPr>
          <a:lstStyle/>
          <a:p>
            <a:r>
              <a:rPr lang="en-US" sz="1800" dirty="0"/>
              <a:t>Database rows (see </a:t>
            </a:r>
            <a:r>
              <a:rPr lang="en-US" sz="1800" b="1" dirty="0"/>
              <a:t>Invoice</a:t>
            </a:r>
            <a:r>
              <a:rPr lang="en-US" sz="1800" dirty="0"/>
              <a:t> Table to the right)</a:t>
            </a:r>
          </a:p>
          <a:p>
            <a:pPr lvl="1"/>
            <a:r>
              <a:rPr lang="en-US" sz="1600" dirty="0"/>
              <a:t>Contain information about instance </a:t>
            </a:r>
            <a:r>
              <a:rPr lang="en-US" sz="1600" b="1" dirty="0"/>
              <a:t>Invoice</a:t>
            </a:r>
            <a:r>
              <a:rPr lang="en-US" sz="1600" dirty="0"/>
              <a:t> (</a:t>
            </a:r>
            <a:r>
              <a:rPr lang="en-US" sz="1600" dirty="0" err="1"/>
              <a:t>CustomerID</a:t>
            </a:r>
            <a:r>
              <a:rPr lang="en-US" sz="1600" dirty="0"/>
              <a:t>, </a:t>
            </a:r>
            <a:r>
              <a:rPr lang="en-US" sz="1600" dirty="0" err="1"/>
              <a:t>InvoiceDate</a:t>
            </a:r>
            <a:r>
              <a:rPr lang="en-US" sz="1600" dirty="0"/>
              <a:t>, </a:t>
            </a:r>
            <a:r>
              <a:rPr lang="en-US" sz="1600" dirty="0" err="1"/>
              <a:t>BillingAddress</a:t>
            </a:r>
            <a:r>
              <a:rPr lang="en-US" sz="1600" dirty="0"/>
              <a:t>, etc.)</a:t>
            </a:r>
          </a:p>
          <a:p>
            <a:pPr lvl="1"/>
            <a:r>
              <a:rPr lang="en-US" sz="1600" dirty="0"/>
              <a:t>Each </a:t>
            </a:r>
            <a:r>
              <a:rPr lang="en-US" sz="1600" b="1" dirty="0"/>
              <a:t>Invoice</a:t>
            </a:r>
            <a:r>
              <a:rPr lang="en-US" sz="1600" dirty="0"/>
              <a:t> is represented by exactly 1 row</a:t>
            </a:r>
          </a:p>
          <a:p>
            <a:pPr lvl="1"/>
            <a:r>
              <a:rPr lang="en-US" sz="1600" b="1" dirty="0"/>
              <a:t>Primary Key</a:t>
            </a:r>
            <a:r>
              <a:rPr lang="en-US" sz="1600" dirty="0"/>
              <a:t>: the key chosen as the attribute to uniquely define a row</a:t>
            </a:r>
          </a:p>
          <a:p>
            <a:pPr lvl="1"/>
            <a:r>
              <a:rPr lang="en-US" sz="1600" dirty="0"/>
              <a:t>Rows have identifiers to ensure that:</a:t>
            </a:r>
          </a:p>
          <a:p>
            <a:pPr lvl="2"/>
            <a:r>
              <a:rPr lang="en-US" sz="1200" dirty="0"/>
              <a:t>Data for each Invoice exists on only 1 row of the relation</a:t>
            </a:r>
          </a:p>
          <a:p>
            <a:pPr lvl="2"/>
            <a:r>
              <a:rPr lang="en-US" sz="1200" dirty="0"/>
              <a:t>Each row contains only data for 1 Invoice</a:t>
            </a:r>
          </a:p>
          <a:p>
            <a:pPr lvl="2"/>
            <a:r>
              <a:rPr lang="en-US" sz="1200" b="1" dirty="0" err="1"/>
              <a:t>InvoiceID</a:t>
            </a:r>
            <a:r>
              <a:rPr lang="en-US" sz="1200" b="1" dirty="0"/>
              <a:t> fills this role, thus each value of </a:t>
            </a:r>
            <a:r>
              <a:rPr lang="en-US" sz="1200" b="1" dirty="0" err="1"/>
              <a:t>InvoiceID</a:t>
            </a:r>
            <a:r>
              <a:rPr lang="en-US" sz="1200" b="1" dirty="0"/>
              <a:t> must be unique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BEC083-3C97-30BE-0DB1-E0E1F105BE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6632" y="1529585"/>
            <a:ext cx="5651500" cy="34544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434E9F3-B5F4-D2FA-CC1E-4E409774D496}"/>
              </a:ext>
            </a:extLst>
          </p:cNvPr>
          <p:cNvSpPr/>
          <p:nvPr/>
        </p:nvSpPr>
        <p:spPr>
          <a:xfrm>
            <a:off x="6467707" y="3111190"/>
            <a:ext cx="1349298" cy="187279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3380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5D4F92-44E9-A5E1-82FB-F96ED3EAC3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73FE1-AD73-64F0-1193-013ADC29900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54320" y="545691"/>
            <a:ext cx="3693136" cy="642256"/>
          </a:xfrm>
        </p:spPr>
        <p:txBody>
          <a:bodyPr>
            <a:normAutofit/>
          </a:bodyPr>
          <a:lstStyle/>
          <a:p>
            <a:r>
              <a:rPr lang="en-US" dirty="0"/>
              <a:t>Foreign Keys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7F5C55-9F70-0292-E302-9586201BD3A5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265471" y="1774370"/>
            <a:ext cx="4855169" cy="4537939"/>
          </a:xfrm>
        </p:spPr>
        <p:txBody>
          <a:bodyPr vert="horz" lIns="0" tIns="45720" rIns="0" bIns="45720" rtlCol="0" anchor="t">
            <a:normAutofit/>
          </a:bodyPr>
          <a:lstStyle/>
          <a:p>
            <a:r>
              <a:rPr lang="en-US" sz="1800" dirty="0"/>
              <a:t>Notice that </a:t>
            </a:r>
            <a:r>
              <a:rPr lang="en-US" sz="1800" dirty="0" err="1"/>
              <a:t>CustomerID</a:t>
            </a:r>
            <a:r>
              <a:rPr lang="en-US" sz="1800" dirty="0"/>
              <a:t> exists in more than 1 one relation</a:t>
            </a:r>
          </a:p>
          <a:p>
            <a:r>
              <a:rPr lang="en-US" sz="1800" dirty="0"/>
              <a:t>Foreign keys:</a:t>
            </a:r>
          </a:p>
          <a:p>
            <a:pPr marL="383540" lvl="1"/>
            <a:r>
              <a:rPr lang="en-US" sz="1600" dirty="0"/>
              <a:t>A primary key attribute from one relation that exists in another relation (can also be the same relation)</a:t>
            </a:r>
            <a:endParaRPr lang="en-US" sz="1600" dirty="0">
              <a:cs typeface="Calibri" panose="020F0502020204030204"/>
            </a:endParaRPr>
          </a:p>
          <a:p>
            <a:pPr marL="383540" lvl="1"/>
            <a:r>
              <a:rPr lang="en-US" sz="1600" dirty="0"/>
              <a:t>Used to define connections (</a:t>
            </a:r>
            <a:r>
              <a:rPr lang="en-US" sz="1600" i="1" dirty="0"/>
              <a:t>relationships</a:t>
            </a:r>
            <a:r>
              <a:rPr lang="en-US" sz="1600" dirty="0"/>
              <a:t>) between two entities (tables)</a:t>
            </a:r>
            <a:endParaRPr lang="en-US" sz="1600" dirty="0">
              <a:cs typeface="Calibri" panose="020F0502020204030204"/>
            </a:endParaRPr>
          </a:p>
          <a:p>
            <a:pPr marL="0" indent="0">
              <a:buNone/>
            </a:pPr>
            <a:endParaRPr lang="en-US" sz="1800" dirty="0">
              <a:cs typeface="Calibri" panose="020F0502020204030204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3F06F04-66AE-C494-3DE8-3F6CEBD72E0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209"/>
          <a:stretch/>
        </p:blipFill>
        <p:spPr>
          <a:xfrm>
            <a:off x="5770221" y="1382750"/>
            <a:ext cx="5651500" cy="330899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27A2BC5-7C5C-1F38-5F85-2EB632AC7F97}"/>
              </a:ext>
            </a:extLst>
          </p:cNvPr>
          <p:cNvSpPr txBox="1"/>
          <p:nvPr/>
        </p:nvSpPr>
        <p:spPr>
          <a:xfrm>
            <a:off x="5770220" y="1717030"/>
            <a:ext cx="1445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Primary Keys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D348D69-1B60-8DC8-B331-8801C19DF104}"/>
              </a:ext>
            </a:extLst>
          </p:cNvPr>
          <p:cNvCxnSpPr>
            <a:cxnSpLocks/>
          </p:cNvCxnSpPr>
          <p:nvPr/>
        </p:nvCxnSpPr>
        <p:spPr>
          <a:xfrm>
            <a:off x="6510947" y="2086362"/>
            <a:ext cx="0" cy="102217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0025835-7F57-277D-043A-79CD5E89C494}"/>
              </a:ext>
            </a:extLst>
          </p:cNvPr>
          <p:cNvSpPr txBox="1"/>
          <p:nvPr/>
        </p:nvSpPr>
        <p:spPr>
          <a:xfrm>
            <a:off x="4329181" y="4532249"/>
            <a:ext cx="1312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Foreign Key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C732CE1-7021-6D7D-9EF4-7DAABF046480}"/>
              </a:ext>
            </a:extLst>
          </p:cNvPr>
          <p:cNvCxnSpPr>
            <a:cxnSpLocks/>
          </p:cNvCxnSpPr>
          <p:nvPr/>
        </p:nvCxnSpPr>
        <p:spPr>
          <a:xfrm flipV="1">
            <a:off x="5109489" y="3359382"/>
            <a:ext cx="1065019" cy="113141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69E3219-3335-BD51-CD36-5446D3ACC534}"/>
              </a:ext>
            </a:extLst>
          </p:cNvPr>
          <p:cNvCxnSpPr>
            <a:cxnSpLocks/>
          </p:cNvCxnSpPr>
          <p:nvPr/>
        </p:nvCxnSpPr>
        <p:spPr>
          <a:xfrm>
            <a:off x="7215534" y="1871852"/>
            <a:ext cx="79104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E15B4C4-A212-4EAF-90F4-4763D210BA30}"/>
              </a:ext>
            </a:extLst>
          </p:cNvPr>
          <p:cNvSpPr txBox="1"/>
          <p:nvPr/>
        </p:nvSpPr>
        <p:spPr>
          <a:xfrm>
            <a:off x="7828156" y="4371278"/>
            <a:ext cx="1237785" cy="64677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D5FCF34-877C-9772-06B5-63F642B3DB5D}"/>
              </a:ext>
            </a:extLst>
          </p:cNvPr>
          <p:cNvSpPr/>
          <p:nvPr/>
        </p:nvSpPr>
        <p:spPr>
          <a:xfrm>
            <a:off x="6174508" y="3300759"/>
            <a:ext cx="951121" cy="136680"/>
          </a:xfrm>
          <a:prstGeom prst="rect">
            <a:avLst/>
          </a:prstGeom>
          <a:solidFill>
            <a:srgbClr val="FFFF00">
              <a:alpha val="36077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3184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High-level Database Application Architecture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6963" y="2527552"/>
            <a:ext cx="10058400" cy="2660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9086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A6933A-CDCC-3AD1-6568-D148BB7AE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 Nova"/>
                <a:cs typeface="Calibri Light"/>
              </a:rPr>
              <a:t>What is a Query?</a:t>
            </a:r>
            <a:endParaRPr lang="en-US" b="1">
              <a:latin typeface="Arial Nova"/>
            </a:endParaRPr>
          </a:p>
        </p:txBody>
      </p:sp>
      <p:pic>
        <p:nvPicPr>
          <p:cNvPr id="4" name="Picture 4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B877418A-8D15-BA12-C01A-A33D7B98FC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192" y="1772531"/>
            <a:ext cx="11183832" cy="24582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CEB5AC3-5949-C022-17FE-94430345F69F}"/>
              </a:ext>
            </a:extLst>
          </p:cNvPr>
          <p:cNvSpPr txBox="1"/>
          <p:nvPr/>
        </p:nvSpPr>
        <p:spPr>
          <a:xfrm>
            <a:off x="925890" y="4679042"/>
            <a:ext cx="10483638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 dirty="0">
                <a:latin typeface="Arial Nova"/>
                <a:cs typeface="Calibri"/>
              </a:rPr>
              <a:t>CRUD operations: </a:t>
            </a:r>
            <a:r>
              <a:rPr lang="en-US" sz="2800" b="1" i="1" u="sng" dirty="0">
                <a:latin typeface="Arial Nova"/>
                <a:ea typeface="+mn-lt"/>
                <a:cs typeface="+mn-lt"/>
              </a:rPr>
              <a:t>C</a:t>
            </a:r>
            <a:r>
              <a:rPr lang="en-US" sz="2800" b="1" i="1" dirty="0">
                <a:latin typeface="Arial Nova"/>
                <a:ea typeface="+mn-lt"/>
                <a:cs typeface="+mn-lt"/>
              </a:rPr>
              <a:t>reate, </a:t>
            </a:r>
            <a:r>
              <a:rPr lang="en-US" sz="2800" b="1" i="1" u="sng" dirty="0">
                <a:latin typeface="Arial Nova"/>
                <a:ea typeface="+mn-lt"/>
                <a:cs typeface="+mn-lt"/>
              </a:rPr>
              <a:t>R</a:t>
            </a:r>
            <a:r>
              <a:rPr lang="en-US" sz="2800" b="1" i="1" dirty="0">
                <a:latin typeface="Arial Nova"/>
                <a:ea typeface="+mn-lt"/>
                <a:cs typeface="+mn-lt"/>
              </a:rPr>
              <a:t>ead, </a:t>
            </a:r>
            <a:r>
              <a:rPr lang="en-US" sz="2800" b="1" i="1" u="sng" dirty="0">
                <a:latin typeface="Arial Nova"/>
                <a:ea typeface="+mn-lt"/>
                <a:cs typeface="+mn-lt"/>
              </a:rPr>
              <a:t>U</a:t>
            </a:r>
            <a:r>
              <a:rPr lang="en-US" sz="2800" b="1" i="1" dirty="0">
                <a:latin typeface="Arial Nova"/>
                <a:ea typeface="+mn-lt"/>
                <a:cs typeface="+mn-lt"/>
              </a:rPr>
              <a:t>pdate, and </a:t>
            </a:r>
            <a:r>
              <a:rPr lang="en-US" sz="2800" b="1" i="1" u="sng" dirty="0">
                <a:latin typeface="Arial Nova"/>
                <a:ea typeface="+mn-lt"/>
                <a:cs typeface="+mn-lt"/>
              </a:rPr>
              <a:t>D</a:t>
            </a:r>
            <a:r>
              <a:rPr lang="en-US" sz="2800" b="1" i="1" dirty="0">
                <a:latin typeface="Arial Nova"/>
                <a:ea typeface="+mn-lt"/>
                <a:cs typeface="+mn-lt"/>
              </a:rPr>
              <a:t>elete data.</a:t>
            </a:r>
            <a:endParaRPr lang="en-US" sz="2800" b="1" dirty="0">
              <a:latin typeface="Arial Nova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808050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F56AA-EAE6-39CC-0074-173E53F780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587513"/>
          </a:xfrm>
        </p:spPr>
        <p:txBody>
          <a:bodyPr/>
          <a:lstStyle/>
          <a:p>
            <a:r>
              <a:rPr lang="en-US" b="1" dirty="0">
                <a:latin typeface="Arial Nova"/>
                <a:cs typeface="Calibri Light"/>
              </a:rPr>
              <a:t>What is a Database? </a:t>
            </a:r>
          </a:p>
        </p:txBody>
      </p:sp>
      <p:pic>
        <p:nvPicPr>
          <p:cNvPr id="7" name="Picture 7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5C4F0AC4-7324-689A-C17A-E70F917DB0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494" y="2088910"/>
            <a:ext cx="9386887" cy="3168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0427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>
            <a:extLst>
              <a:ext uri="{FF2B5EF4-FFF2-40B4-BE49-F238E27FC236}">
                <a16:creationId xmlns:a16="http://schemas.microsoft.com/office/drawing/2014/main" id="{023E5B81-0045-9946-A5DB-CD57132E73B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SQL – Structured Query Language</a:t>
            </a:r>
          </a:p>
        </p:txBody>
      </p:sp>
      <p:sp>
        <p:nvSpPr>
          <p:cNvPr id="65539" name="Rectangle 3">
            <a:extLst>
              <a:ext uri="{FF2B5EF4-FFF2-40B4-BE49-F238E27FC236}">
                <a16:creationId xmlns:a16="http://schemas.microsoft.com/office/drawing/2014/main" id="{512E6E67-A01D-E64C-ADEB-00DCFB70E31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8200" y="1521929"/>
            <a:ext cx="10055087" cy="4876800"/>
          </a:xfrm>
        </p:spPr>
        <p:txBody>
          <a:bodyPr>
            <a:normAutofit/>
          </a:bodyPr>
          <a:lstStyle/>
          <a:p>
            <a:r>
              <a:rPr lang="en-US" altLang="en-US" sz="2000" dirty="0"/>
              <a:t>Non-procedural language </a:t>
            </a:r>
          </a:p>
          <a:p>
            <a:pPr lvl="1"/>
            <a:r>
              <a:rPr lang="en-US" altLang="en-US" sz="1800" dirty="0"/>
              <a:t>Find the name of the customer with customer-id 192-83-7465</a:t>
            </a:r>
            <a:br>
              <a:rPr lang="en-US" altLang="en-US" sz="1800" dirty="0"/>
            </a:br>
            <a:r>
              <a:rPr lang="en-US" altLang="en-US" sz="1800" dirty="0"/>
              <a:t>		</a:t>
            </a:r>
            <a:r>
              <a:rPr lang="en-US" altLang="en-US" sz="1800" b="1" dirty="0"/>
              <a:t>select</a:t>
            </a:r>
            <a:r>
              <a:rPr lang="en-US" altLang="en-US" sz="1800" dirty="0"/>
              <a:t>   </a:t>
            </a:r>
            <a:r>
              <a:rPr lang="en-US" altLang="en-US" sz="1800" i="1" dirty="0" err="1"/>
              <a:t>customer.customer</a:t>
            </a:r>
            <a:r>
              <a:rPr lang="en-US" altLang="en-US" sz="1800" i="1" dirty="0"/>
              <a:t>-name</a:t>
            </a:r>
            <a:br>
              <a:rPr lang="en-US" altLang="en-US" sz="1800" dirty="0"/>
            </a:br>
            <a:r>
              <a:rPr lang="en-US" altLang="en-US" sz="1800" dirty="0"/>
              <a:t>		</a:t>
            </a:r>
            <a:r>
              <a:rPr lang="en-US" altLang="en-US" sz="1800" b="1" dirty="0"/>
              <a:t>from</a:t>
            </a:r>
            <a:r>
              <a:rPr lang="en-US" altLang="en-US" sz="1800" dirty="0"/>
              <a:t>     </a:t>
            </a:r>
            <a:r>
              <a:rPr lang="en-US" altLang="en-US" sz="1800" i="1" dirty="0"/>
              <a:t>customer</a:t>
            </a:r>
            <a:br>
              <a:rPr lang="en-US" altLang="en-US" sz="1800" dirty="0"/>
            </a:br>
            <a:r>
              <a:rPr lang="en-US" altLang="en-US" sz="1800" dirty="0"/>
              <a:t>		</a:t>
            </a:r>
            <a:r>
              <a:rPr lang="en-US" altLang="en-US" sz="1800" b="1" dirty="0"/>
              <a:t>where</a:t>
            </a:r>
            <a:r>
              <a:rPr lang="en-US" altLang="en-US" sz="1800" dirty="0"/>
              <a:t>  </a:t>
            </a:r>
            <a:r>
              <a:rPr lang="en-US" altLang="en-US" sz="1800" i="1" dirty="0" err="1"/>
              <a:t>customer.customer</a:t>
            </a:r>
            <a:r>
              <a:rPr lang="en-US" altLang="en-US" sz="1800" i="1" dirty="0"/>
              <a:t>-id</a:t>
            </a:r>
            <a:r>
              <a:rPr lang="en-US" altLang="en-US" sz="1800" dirty="0"/>
              <a:t> = ‘192-83-7465’</a:t>
            </a:r>
          </a:p>
          <a:p>
            <a:pPr lvl="1"/>
            <a:r>
              <a:rPr lang="en-US" altLang="en-US" sz="1800" dirty="0"/>
              <a:t>Find the balances of all accounts held by the customer with customer-id 192-83-7465</a:t>
            </a:r>
            <a:br>
              <a:rPr lang="en-US" altLang="en-US" sz="1800" dirty="0"/>
            </a:br>
            <a:r>
              <a:rPr lang="en-US" altLang="en-US" sz="1800" dirty="0"/>
              <a:t>		</a:t>
            </a:r>
            <a:r>
              <a:rPr lang="en-US" altLang="en-US" sz="1800" b="1" dirty="0"/>
              <a:t>select</a:t>
            </a:r>
            <a:r>
              <a:rPr lang="en-US" altLang="en-US" sz="1800" dirty="0"/>
              <a:t>   </a:t>
            </a:r>
            <a:r>
              <a:rPr lang="en-US" altLang="en-US" sz="1800" i="1" dirty="0" err="1"/>
              <a:t>account.balance</a:t>
            </a:r>
            <a:br>
              <a:rPr lang="en-US" altLang="en-US" sz="1800" dirty="0"/>
            </a:br>
            <a:r>
              <a:rPr lang="en-US" altLang="en-US" sz="1800" dirty="0"/>
              <a:t>		</a:t>
            </a:r>
            <a:r>
              <a:rPr lang="en-US" altLang="en-US" sz="1800" b="1" dirty="0"/>
              <a:t>from</a:t>
            </a:r>
            <a:r>
              <a:rPr lang="en-US" altLang="en-US" sz="1800" dirty="0"/>
              <a:t>     </a:t>
            </a:r>
            <a:r>
              <a:rPr lang="en-US" altLang="en-US" sz="1800" i="1" dirty="0"/>
              <a:t>depositor</a:t>
            </a:r>
            <a:r>
              <a:rPr lang="en-US" altLang="en-US" sz="1800" dirty="0"/>
              <a:t>, </a:t>
            </a:r>
            <a:r>
              <a:rPr lang="en-US" altLang="en-US" sz="1800" i="1" dirty="0"/>
              <a:t>account</a:t>
            </a:r>
            <a:br>
              <a:rPr lang="en-US" altLang="en-US" sz="1800" dirty="0"/>
            </a:br>
            <a:r>
              <a:rPr lang="en-US" altLang="en-US" sz="1800" dirty="0"/>
              <a:t>		</a:t>
            </a:r>
            <a:r>
              <a:rPr lang="en-US" altLang="en-US" sz="1800" b="1" dirty="0"/>
              <a:t>where</a:t>
            </a:r>
            <a:r>
              <a:rPr lang="en-US" altLang="en-US" sz="1800" dirty="0"/>
              <a:t>  </a:t>
            </a:r>
            <a:r>
              <a:rPr lang="en-US" altLang="en-US" sz="1800" i="1" dirty="0" err="1"/>
              <a:t>depositor.customer</a:t>
            </a:r>
            <a:r>
              <a:rPr lang="en-US" altLang="en-US" sz="1800" i="1" dirty="0"/>
              <a:t>-id</a:t>
            </a:r>
            <a:r>
              <a:rPr lang="en-US" altLang="en-US" sz="1800" dirty="0"/>
              <a:t> = ‘192-83-7465’ </a:t>
            </a:r>
            <a:r>
              <a:rPr lang="en-US" altLang="en-US" sz="1800" b="1" dirty="0"/>
              <a:t>and</a:t>
            </a:r>
            <a:br>
              <a:rPr lang="en-US" altLang="en-US" sz="1800" b="1" dirty="0"/>
            </a:br>
            <a:r>
              <a:rPr lang="en-US" altLang="en-US" sz="1800" b="1" dirty="0"/>
              <a:t>		            </a:t>
            </a:r>
            <a:r>
              <a:rPr lang="en-US" altLang="en-US" sz="1800" i="1" dirty="0" err="1"/>
              <a:t>depositor.account</a:t>
            </a:r>
            <a:r>
              <a:rPr lang="en-US" altLang="en-US" sz="1800" i="1" dirty="0"/>
              <a:t>-number = </a:t>
            </a:r>
            <a:r>
              <a:rPr lang="en-US" altLang="en-US" sz="1800" i="1" dirty="0" err="1"/>
              <a:t>account.account</a:t>
            </a:r>
            <a:r>
              <a:rPr lang="en-US" altLang="en-US" sz="1800" i="1" dirty="0"/>
              <a:t>-number</a:t>
            </a:r>
          </a:p>
          <a:p>
            <a:r>
              <a:rPr lang="en-US" altLang="en-US" sz="2000" dirty="0"/>
              <a:t>Application programs generally access databases through ether:</a:t>
            </a:r>
          </a:p>
          <a:p>
            <a:pPr lvl="1"/>
            <a:r>
              <a:rPr lang="en-US" altLang="en-US" sz="1800" dirty="0"/>
              <a:t>Language extensions to allow embedded SQL (we will show how to do this with python)</a:t>
            </a:r>
          </a:p>
          <a:p>
            <a:pPr lvl="1"/>
            <a:r>
              <a:rPr lang="en-US" altLang="en-US" sz="1800" dirty="0"/>
              <a:t>Application program interface (e.g. ODBC/JDBC) which allow SQL queries to be sent to a database</a:t>
            </a:r>
          </a:p>
          <a:p>
            <a:endParaRPr lang="en-US" altLang="en-US" sz="2000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5F327AA-E38F-82F0-5B50-216DBB986E06}"/>
              </a:ext>
            </a:extLst>
          </p:cNvPr>
          <p:cNvSpPr/>
          <p:nvPr/>
        </p:nvSpPr>
        <p:spPr>
          <a:xfrm>
            <a:off x="2188029" y="2188029"/>
            <a:ext cx="4691742" cy="870857"/>
          </a:xfrm>
          <a:prstGeom prst="rect">
            <a:avLst/>
          </a:prstGeom>
          <a:solidFill>
            <a:schemeClr val="bg1">
              <a:lumMod val="85000"/>
              <a:alpha val="32733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3A685EC-E4FF-31CA-0D6F-52B7CA8232B4}"/>
              </a:ext>
            </a:extLst>
          </p:cNvPr>
          <p:cNvSpPr/>
          <p:nvPr/>
        </p:nvSpPr>
        <p:spPr>
          <a:xfrm>
            <a:off x="2188029" y="3429000"/>
            <a:ext cx="6082514" cy="1129352"/>
          </a:xfrm>
          <a:prstGeom prst="rect">
            <a:avLst/>
          </a:prstGeom>
          <a:solidFill>
            <a:schemeClr val="bg1">
              <a:lumMod val="85000"/>
              <a:alpha val="32733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2FD7AF-E73D-AABB-9470-9EDB520D02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7DA5DD-DBB8-A370-4BBD-79D5A53D30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451113"/>
            <a:ext cx="5092777" cy="4524237"/>
          </a:xfrm>
        </p:spPr>
        <p:txBody>
          <a:bodyPr anchor="t"/>
          <a:lstStyle/>
          <a:p>
            <a:r>
              <a:rPr lang="en-US" dirty="0"/>
              <a:t>The </a:t>
            </a:r>
            <a:r>
              <a:rPr lang="en-US" b="1" dirty="0"/>
              <a:t>SELECT</a:t>
            </a:r>
            <a:r>
              <a:rPr lang="en-US" dirty="0"/>
              <a:t> statement is the most commonly used SQL command for retrieving data. It allows users to specify columns, source tables, and conditions for filtering results. The basic syntax is: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F768F1-4CBF-AE41-2E2A-E1AB56F606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EA7857-F617-2545-2469-FCE9B34AC65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4026" b="34128"/>
          <a:stretch/>
        </p:blipFill>
        <p:spPr>
          <a:xfrm>
            <a:off x="675337" y="2865521"/>
            <a:ext cx="4649509" cy="7134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E1B1A09-018B-4BD6-A9E3-87A3CF0B03C4}"/>
              </a:ext>
            </a:extLst>
          </p:cNvPr>
          <p:cNvSpPr txBox="1"/>
          <p:nvPr/>
        </p:nvSpPr>
        <p:spPr>
          <a:xfrm>
            <a:off x="6096000" y="1252330"/>
            <a:ext cx="4743654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E0E0E"/>
                </a:solidFill>
                <a:effectLst/>
                <a:latin typeface=".SF NS"/>
              </a:rPr>
              <a:t>Key Components:</a:t>
            </a:r>
            <a:endParaRPr lang="en-US" dirty="0">
              <a:solidFill>
                <a:srgbClr val="0E0E0E"/>
              </a:solidFill>
              <a:effectLst/>
              <a:latin typeface=".SF NS"/>
            </a:endParaRPr>
          </a:p>
          <a:p>
            <a:endParaRPr lang="en-US" dirty="0">
              <a:solidFill>
                <a:srgbClr val="0E0E0E"/>
              </a:solidFill>
              <a:effectLst/>
              <a:latin typeface=".SF NS"/>
            </a:endParaRPr>
          </a:p>
          <a:p>
            <a:r>
              <a:rPr lang="en-US" dirty="0">
                <a:solidFill>
                  <a:srgbClr val="0E0E0E"/>
                </a:solidFill>
                <a:effectLst/>
                <a:latin typeface="Times New Roman" panose="02020603050405020304" pitchFamily="18" charset="0"/>
              </a:rPr>
              <a:t>1. </a:t>
            </a:r>
            <a:r>
              <a:rPr lang="en-US" b="1" dirty="0">
                <a:solidFill>
                  <a:srgbClr val="0E0E0E"/>
                </a:solidFill>
                <a:effectLst/>
                <a:latin typeface=".SF NS"/>
              </a:rPr>
              <a:t>SELECT</a:t>
            </a:r>
            <a:r>
              <a:rPr lang="en-US" dirty="0">
                <a:solidFill>
                  <a:srgbClr val="0E0E0E"/>
                </a:solidFill>
                <a:effectLst/>
                <a:latin typeface=".SF NS"/>
              </a:rPr>
              <a:t>: This keyword is followed by the column names (or </a:t>
            </a:r>
            <a:r>
              <a:rPr lang="en-US" dirty="0">
                <a:solidFill>
                  <a:srgbClr val="0E0E0E"/>
                </a:solidFill>
                <a:effectLst/>
                <a:latin typeface=".AppleSystemUIFontMonospaced"/>
              </a:rPr>
              <a:t>*</a:t>
            </a:r>
            <a:r>
              <a:rPr lang="en-US" dirty="0">
                <a:solidFill>
                  <a:srgbClr val="0E0E0E"/>
                </a:solidFill>
                <a:effectLst/>
                <a:latin typeface=".SF NS"/>
              </a:rPr>
              <a:t> for all columns) you want to retrieve.</a:t>
            </a:r>
          </a:p>
          <a:p>
            <a:r>
              <a:rPr lang="en-US" dirty="0">
                <a:solidFill>
                  <a:srgbClr val="0E0E0E"/>
                </a:solidFill>
                <a:effectLst/>
                <a:latin typeface="Times New Roman" panose="02020603050405020304" pitchFamily="18" charset="0"/>
              </a:rPr>
              <a:t>2. </a:t>
            </a:r>
            <a:r>
              <a:rPr lang="en-US" b="1" dirty="0">
                <a:solidFill>
                  <a:srgbClr val="0E0E0E"/>
                </a:solidFill>
                <a:effectLst/>
                <a:latin typeface=".SF NS"/>
              </a:rPr>
              <a:t>FROM</a:t>
            </a:r>
            <a:r>
              <a:rPr lang="en-US" dirty="0">
                <a:solidFill>
                  <a:srgbClr val="0E0E0E"/>
                </a:solidFill>
                <a:effectLst/>
                <a:latin typeface=".SF NS"/>
              </a:rPr>
              <a:t>: Specifies the table from which to retrieve the data.</a:t>
            </a:r>
          </a:p>
          <a:p>
            <a:r>
              <a:rPr lang="en-US" dirty="0">
                <a:solidFill>
                  <a:srgbClr val="0E0E0E"/>
                </a:solidFill>
                <a:effectLst/>
                <a:latin typeface="Times New Roman" panose="02020603050405020304" pitchFamily="18" charset="0"/>
              </a:rPr>
              <a:t>3. </a:t>
            </a:r>
            <a:r>
              <a:rPr lang="en-US" b="1" dirty="0">
                <a:solidFill>
                  <a:srgbClr val="0E0E0E"/>
                </a:solidFill>
                <a:effectLst/>
                <a:latin typeface=".SF NS"/>
              </a:rPr>
              <a:t>WHERE</a:t>
            </a:r>
            <a:r>
              <a:rPr lang="en-US" dirty="0">
                <a:solidFill>
                  <a:srgbClr val="0E0E0E"/>
                </a:solidFill>
                <a:effectLst/>
                <a:latin typeface=".SF NS"/>
              </a:rPr>
              <a:t> (optional): Adds a condition to filter the rows based on specific criteria.</a:t>
            </a:r>
          </a:p>
          <a:p>
            <a:r>
              <a:rPr lang="en-US" dirty="0">
                <a:solidFill>
                  <a:srgbClr val="0E0E0E"/>
                </a:solidFill>
                <a:effectLst/>
                <a:latin typeface="Times New Roman" panose="02020603050405020304" pitchFamily="18" charset="0"/>
              </a:rPr>
              <a:t>4. </a:t>
            </a:r>
            <a:r>
              <a:rPr lang="en-US" b="1" dirty="0">
                <a:solidFill>
                  <a:srgbClr val="0E0E0E"/>
                </a:solidFill>
                <a:effectLst/>
                <a:latin typeface=".SF NS"/>
              </a:rPr>
              <a:t>ORDER BY</a:t>
            </a:r>
            <a:r>
              <a:rPr lang="en-US" dirty="0">
                <a:solidFill>
                  <a:srgbClr val="0E0E0E"/>
                </a:solidFill>
                <a:effectLst/>
                <a:latin typeface=".SF NS"/>
              </a:rPr>
              <a:t>, </a:t>
            </a:r>
            <a:r>
              <a:rPr lang="en-US" b="1" dirty="0">
                <a:solidFill>
                  <a:srgbClr val="0E0E0E"/>
                </a:solidFill>
                <a:effectLst/>
                <a:latin typeface=".SF NS"/>
              </a:rPr>
              <a:t>GROUP BY</a:t>
            </a:r>
            <a:r>
              <a:rPr lang="en-US" dirty="0">
                <a:solidFill>
                  <a:srgbClr val="0E0E0E"/>
                </a:solidFill>
                <a:effectLst/>
                <a:latin typeface=".SF NS"/>
              </a:rPr>
              <a:t>, </a:t>
            </a:r>
            <a:r>
              <a:rPr lang="en-US" b="1" dirty="0">
                <a:solidFill>
                  <a:srgbClr val="0E0E0E"/>
                </a:solidFill>
                <a:effectLst/>
                <a:latin typeface=".SF NS"/>
              </a:rPr>
              <a:t>HAVING</a:t>
            </a:r>
            <a:r>
              <a:rPr lang="en-US" dirty="0">
                <a:solidFill>
                  <a:srgbClr val="0E0E0E"/>
                </a:solidFill>
                <a:effectLst/>
                <a:latin typeface=".SF NS"/>
              </a:rPr>
              <a:t> (optional): Additional clauses to organize, group, or filter aggregated data.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FDF6FA1-106B-CC54-64DE-FE2942C60B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9670" y="4894470"/>
            <a:ext cx="4458630" cy="108088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06BA9A3-9019-64D3-5D7B-BE5C60F5779B}"/>
              </a:ext>
            </a:extLst>
          </p:cNvPr>
          <p:cNvSpPr txBox="1"/>
          <p:nvPr/>
        </p:nvSpPr>
        <p:spPr>
          <a:xfrm>
            <a:off x="851587" y="3971140"/>
            <a:ext cx="477496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E0E0E"/>
                </a:solidFill>
                <a:effectLst/>
                <a:latin typeface=".SF NS"/>
              </a:rPr>
              <a:t>This query retrieves the first and last names of customers from the “Customer” table where the customers are in the USA.</a:t>
            </a:r>
          </a:p>
        </p:txBody>
      </p:sp>
    </p:spTree>
    <p:extLst>
      <p:ext uri="{BB962C8B-B14F-4D97-AF65-F5344CB8AC3E}">
        <p14:creationId xmlns:p14="http://schemas.microsoft.com/office/powerpoint/2010/main" val="880046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DABD57-94A7-794C-8523-B8B4C95DA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1FB50B-81C6-37AC-8417-5ED4DC002A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451114"/>
            <a:ext cx="4389393" cy="1977886"/>
          </a:xfrm>
        </p:spPr>
        <p:txBody>
          <a:bodyPr anchor="t">
            <a:normAutofit/>
          </a:bodyPr>
          <a:lstStyle/>
          <a:p>
            <a:r>
              <a:rPr lang="en-US" sz="1800" dirty="0"/>
              <a:t>The </a:t>
            </a:r>
            <a:r>
              <a:rPr lang="en-US" sz="1800" b="1" dirty="0"/>
              <a:t>WHERE</a:t>
            </a:r>
            <a:r>
              <a:rPr lang="en-US" sz="1800" dirty="0"/>
              <a:t> clause filters records in a query, retrieving only rows that meet specific conditions. It is applied after </a:t>
            </a:r>
            <a:r>
              <a:rPr lang="en-US" sz="1800" b="1" dirty="0"/>
              <a:t>FROM</a:t>
            </a:r>
            <a:r>
              <a:rPr lang="en-US" sz="1800" dirty="0"/>
              <a:t> and before optional clauses like </a:t>
            </a:r>
            <a:r>
              <a:rPr lang="en-US" sz="1800" b="1" dirty="0"/>
              <a:t>GROUP BY</a:t>
            </a:r>
            <a:r>
              <a:rPr lang="en-US" sz="1800" dirty="0"/>
              <a:t> or </a:t>
            </a:r>
            <a:r>
              <a:rPr lang="en-US" sz="1800" b="1" dirty="0"/>
              <a:t>ORDER BY</a:t>
            </a:r>
            <a:r>
              <a:rPr lang="en-US" sz="1800" dirty="0"/>
              <a:t>.</a:t>
            </a:r>
            <a:endParaRPr lang="en-US" sz="1800" dirty="0">
              <a:solidFill>
                <a:srgbClr val="0E0E0E"/>
              </a:solidFill>
              <a:effectLst/>
              <a:latin typeface=".SF N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21DF66-D301-6B0E-4129-A887DA38B3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9D7341-77CF-9D61-3838-9919D4E23B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86" y="3237950"/>
            <a:ext cx="4123004" cy="99951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B0E62F4-5246-4BF3-AD8C-5252E898431D}"/>
              </a:ext>
            </a:extLst>
          </p:cNvPr>
          <p:cNvSpPr txBox="1"/>
          <p:nvPr/>
        </p:nvSpPr>
        <p:spPr>
          <a:xfrm>
            <a:off x="5514808" y="1451114"/>
            <a:ext cx="609600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E0E0E"/>
                </a:solidFill>
                <a:effectLst/>
              </a:rPr>
              <a:t>Key Points:</a:t>
            </a:r>
            <a:endParaRPr lang="en-US" dirty="0">
              <a:solidFill>
                <a:srgbClr val="0E0E0E"/>
              </a:solidFill>
              <a:effectLst/>
            </a:endParaRPr>
          </a:p>
          <a:p>
            <a:endParaRPr lang="en-US" dirty="0">
              <a:solidFill>
                <a:srgbClr val="0E0E0E"/>
              </a:solidFill>
              <a:effectLst/>
            </a:endParaRPr>
          </a:p>
          <a:p>
            <a:pPr marL="285750" indent="-285750"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dirty="0">
                <a:solidFill>
                  <a:srgbClr val="0E0E0E"/>
                </a:solidFill>
                <a:effectLst/>
              </a:rPr>
              <a:t>The </a:t>
            </a:r>
            <a:r>
              <a:rPr lang="en-US" b="1" dirty="0">
                <a:solidFill>
                  <a:srgbClr val="0E0E0E"/>
                </a:solidFill>
                <a:effectLst/>
              </a:rPr>
              <a:t>condition</a:t>
            </a:r>
            <a:r>
              <a:rPr lang="en-US" dirty="0">
                <a:solidFill>
                  <a:srgbClr val="0E0E0E"/>
                </a:solidFill>
                <a:effectLst/>
              </a:rPr>
              <a:t> in the WHERE clause filters data based on column values.</a:t>
            </a:r>
          </a:p>
          <a:p>
            <a:pPr marL="285750" indent="-285750"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dirty="0">
                <a:solidFill>
                  <a:srgbClr val="0E0E0E"/>
                </a:solidFill>
                <a:effectLst/>
              </a:rPr>
              <a:t>It supports logical operators like AND, OR, and NOT for combining multiple conditions.</a:t>
            </a:r>
          </a:p>
          <a:p>
            <a:pPr marL="285750" indent="-285750"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dirty="0">
                <a:solidFill>
                  <a:srgbClr val="0E0E0E"/>
                </a:solidFill>
                <a:effectLst/>
              </a:rPr>
              <a:t>It can work with comparison operators (=, !=, &gt;, &lt;, etc.), pattern matching (LIKE), ranges (BETWEEN), lists (IN), and more.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CAC3C77-88A5-7C9C-BE25-875D38016F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4809" y="4416355"/>
            <a:ext cx="5190614" cy="81213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98AA7AF-9FFC-1693-F7CB-63A309B823DE}"/>
              </a:ext>
            </a:extLst>
          </p:cNvPr>
          <p:cNvSpPr txBox="1"/>
          <p:nvPr/>
        </p:nvSpPr>
        <p:spPr>
          <a:xfrm>
            <a:off x="5514808" y="5406886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E0E0E"/>
                </a:solidFill>
                <a:effectLst/>
                <a:latin typeface=".SF NS"/>
              </a:rPr>
              <a:t>This query selects all customers from the “Customers” table where the country is “USA”, and their age is greater than 30.</a:t>
            </a:r>
          </a:p>
        </p:txBody>
      </p:sp>
    </p:spTree>
    <p:extLst>
      <p:ext uri="{BB962C8B-B14F-4D97-AF65-F5344CB8AC3E}">
        <p14:creationId xmlns:p14="http://schemas.microsoft.com/office/powerpoint/2010/main" val="16593617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B90F6-566E-D371-F847-B610A9707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 by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B23E95-DB2E-A1F0-6392-B06BC78E94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451112"/>
            <a:ext cx="3955639" cy="3214673"/>
          </a:xfrm>
        </p:spPr>
        <p:txBody>
          <a:bodyPr anchor="t">
            <a:normAutofit/>
          </a:bodyPr>
          <a:lstStyle/>
          <a:p>
            <a:r>
              <a:rPr lang="en-US" dirty="0"/>
              <a:t>The </a:t>
            </a:r>
            <a:r>
              <a:rPr lang="en-US" b="1" dirty="0"/>
              <a:t>GROUP BY</a:t>
            </a:r>
            <a:r>
              <a:rPr lang="en-US" dirty="0"/>
              <a:t> clause groups rows with the same values into summary rows, often used with aggregate functions like </a:t>
            </a:r>
            <a:r>
              <a:rPr lang="en-US" b="1" dirty="0"/>
              <a:t>COUNT()</a:t>
            </a:r>
            <a:r>
              <a:rPr lang="en-US" dirty="0"/>
              <a:t>, </a:t>
            </a:r>
            <a:r>
              <a:rPr lang="en-US" b="1" dirty="0"/>
              <a:t>SUM()</a:t>
            </a:r>
            <a:r>
              <a:rPr lang="en-US" dirty="0"/>
              <a:t>, </a:t>
            </a:r>
            <a:r>
              <a:rPr lang="en-US" b="1" dirty="0"/>
              <a:t>AVG()</a:t>
            </a:r>
            <a:r>
              <a:rPr lang="en-US" dirty="0"/>
              <a:t>, </a:t>
            </a:r>
            <a:r>
              <a:rPr lang="en-US" b="1" dirty="0"/>
              <a:t>MIN()</a:t>
            </a:r>
            <a:r>
              <a:rPr lang="en-US" dirty="0"/>
              <a:t>, or </a:t>
            </a:r>
            <a:r>
              <a:rPr lang="en-US" b="1" dirty="0"/>
              <a:t>MAX()</a:t>
            </a:r>
            <a:r>
              <a:rPr lang="en-US" dirty="0"/>
              <a:t> to produce summarized results.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5564E0-BC98-FD25-7B7F-B65DA449B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51E649-6482-89BC-EB78-F5FC35EBE1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192" y="4864567"/>
            <a:ext cx="5690087" cy="120894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453A94C-47D9-4CC1-7C36-5BC9D14AD626}"/>
              </a:ext>
            </a:extLst>
          </p:cNvPr>
          <p:cNvSpPr txBox="1"/>
          <p:nvPr/>
        </p:nvSpPr>
        <p:spPr>
          <a:xfrm>
            <a:off x="4865077" y="1451113"/>
            <a:ext cx="609600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b="1" dirty="0">
                <a:solidFill>
                  <a:srgbClr val="0E0E0E"/>
                </a:solidFill>
                <a:effectLst/>
              </a:rPr>
              <a:t>GROUP BY</a:t>
            </a:r>
            <a:r>
              <a:rPr lang="en-US" dirty="0">
                <a:solidFill>
                  <a:srgbClr val="0E0E0E"/>
                </a:solidFill>
                <a:effectLst/>
              </a:rPr>
              <a:t> groups the rows based on the unique values of one or more columns.</a:t>
            </a:r>
          </a:p>
          <a:p>
            <a:pPr marL="285750" indent="-285750"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dirty="0">
                <a:solidFill>
                  <a:srgbClr val="0E0E0E"/>
                </a:solidFill>
                <a:effectLst/>
              </a:rPr>
              <a:t>It is typically used alongside aggregate functions to perform calculations on each group, such as counting occurrences or summing values.</a:t>
            </a:r>
          </a:p>
          <a:p>
            <a:pPr marL="285750" indent="-285750"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dirty="0">
                <a:solidFill>
                  <a:srgbClr val="0E0E0E"/>
                </a:solidFill>
                <a:effectLst/>
              </a:rPr>
              <a:t>Every column in the SELECT statement that is not an aggregate function must be included in the GROUP BY clause.</a:t>
            </a:r>
          </a:p>
          <a:p>
            <a:pPr marL="285750" indent="-285750"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dirty="0">
                <a:solidFill>
                  <a:srgbClr val="0E0E0E"/>
                </a:solidFill>
                <a:effectLst/>
              </a:rPr>
              <a:t>It can be followed by the HAVING clause to filter groups (similar to how WHERE filters rows).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7371762-0D87-5384-2120-6D737B4B76DD}"/>
              </a:ext>
            </a:extLst>
          </p:cNvPr>
          <p:cNvSpPr txBox="1"/>
          <p:nvPr/>
        </p:nvSpPr>
        <p:spPr>
          <a:xfrm>
            <a:off x="6874728" y="4825221"/>
            <a:ext cx="448995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rgbClr val="006464"/>
                </a:solidFill>
                <a:effectLst/>
                <a:latin typeface="Menlo" panose="020B0609030804020204" pitchFamily="49" charset="0"/>
              </a:rPr>
              <a:t>BillingCountry</a:t>
            </a:r>
            <a:r>
              <a:rPr lang="en-US" sz="18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800" b="1" dirty="0">
                <a:solidFill>
                  <a:srgbClr val="000080"/>
                </a:solidFill>
                <a:effectLst/>
                <a:latin typeface="Menlo" panose="020B0609030804020204" pitchFamily="49" charset="0"/>
              </a:rPr>
              <a:t>COUNT</a:t>
            </a:r>
            <a:r>
              <a:rPr lang="en-US" sz="18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(*) 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800" dirty="0">
                <a:solidFill>
                  <a:srgbClr val="8E00C6"/>
                </a:solidFill>
                <a:effectLst/>
                <a:latin typeface="Menlo" panose="020B0609030804020204" pitchFamily="49" charset="0"/>
              </a:rPr>
              <a:t>Invoice</a:t>
            </a:r>
            <a:endParaRPr lang="en-US" sz="18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GROUP</a:t>
            </a:r>
            <a:r>
              <a:rPr lang="en-US" sz="18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800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BY</a:t>
            </a:r>
            <a:r>
              <a:rPr lang="en-US" sz="18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rgbClr val="006464"/>
                </a:solidFill>
                <a:effectLst/>
                <a:latin typeface="Menlo" panose="020B0609030804020204" pitchFamily="49" charset="0"/>
              </a:rPr>
              <a:t>BillingCountry</a:t>
            </a:r>
            <a:r>
              <a:rPr lang="en-US" sz="1800" dirty="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;</a:t>
            </a:r>
            <a:endParaRPr lang="en-US" sz="18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18385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37FFC-DDF3-6FB7-8792-F3B0C586D4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586" y="657105"/>
            <a:ext cx="4145243" cy="543971"/>
          </a:xfrm>
        </p:spPr>
        <p:txBody>
          <a:bodyPr/>
          <a:lstStyle/>
          <a:p>
            <a:r>
              <a:rPr lang="en-US" dirty="0"/>
              <a:t>Group BY Illustrated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D1A3D9B-885E-18DD-78C1-5009A005B8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24</a:t>
            </a:fld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3E6940A-C77E-9E05-3BC7-387C024587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9395425"/>
              </p:ext>
            </p:extLst>
          </p:nvPr>
        </p:nvGraphicFramePr>
        <p:xfrm>
          <a:off x="3839254" y="2108200"/>
          <a:ext cx="1636486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6486">
                  <a:extLst>
                    <a:ext uri="{9D8B030D-6E8A-4147-A177-3AD203B41FA5}">
                      <a16:colId xmlns:a16="http://schemas.microsoft.com/office/drawing/2014/main" val="27709252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BillingCountry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99672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USA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89707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72916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1211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31692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64515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USA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41122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USA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64195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82167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USA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9719943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8834B78-0978-5D5F-080B-D4BDA1E55A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8482761"/>
              </p:ext>
            </p:extLst>
          </p:nvPr>
        </p:nvGraphicFramePr>
        <p:xfrm>
          <a:off x="6413725" y="1737360"/>
          <a:ext cx="1429658" cy="148336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429658">
                  <a:extLst>
                    <a:ext uri="{9D8B030D-6E8A-4147-A177-3AD203B41FA5}">
                      <a16:colId xmlns:a16="http://schemas.microsoft.com/office/drawing/2014/main" val="7197010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USA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79881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USA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2922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USA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2751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USA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0892918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3A5E5738-8AD1-D4E4-CCCD-8EA1E75169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1967809"/>
              </p:ext>
            </p:extLst>
          </p:nvPr>
        </p:nvGraphicFramePr>
        <p:xfrm>
          <a:off x="6413725" y="3734155"/>
          <a:ext cx="1429658" cy="111252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429658">
                  <a:extLst>
                    <a:ext uri="{9D8B030D-6E8A-4147-A177-3AD203B41FA5}">
                      <a16:colId xmlns:a16="http://schemas.microsoft.com/office/drawing/2014/main" val="7197010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79881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2922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275194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3E4A9074-72AC-F65C-7FF5-D8EEBB23AB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5181182"/>
              </p:ext>
            </p:extLst>
          </p:nvPr>
        </p:nvGraphicFramePr>
        <p:xfrm>
          <a:off x="6413725" y="5360110"/>
          <a:ext cx="1429658" cy="74168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429658">
                  <a:extLst>
                    <a:ext uri="{9D8B030D-6E8A-4147-A177-3AD203B41FA5}">
                      <a16:colId xmlns:a16="http://schemas.microsoft.com/office/drawing/2014/main" val="7197010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79881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292286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7F384783-FAFD-BB96-8C32-4FCBE63EF1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0807273"/>
              </p:ext>
            </p:extLst>
          </p:nvPr>
        </p:nvGraphicFramePr>
        <p:xfrm>
          <a:off x="8781368" y="3148647"/>
          <a:ext cx="2829442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91127">
                  <a:extLst>
                    <a:ext uri="{9D8B030D-6E8A-4147-A177-3AD203B41FA5}">
                      <a16:colId xmlns:a16="http://schemas.microsoft.com/office/drawing/2014/main" val="2816639365"/>
                    </a:ext>
                  </a:extLst>
                </a:gridCol>
                <a:gridCol w="1238315">
                  <a:extLst>
                    <a:ext uri="{9D8B030D-6E8A-4147-A177-3AD203B41FA5}">
                      <a16:colId xmlns:a16="http://schemas.microsoft.com/office/drawing/2014/main" val="2790462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BillingCountry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COUNT(*)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88964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USA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55167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54701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1430424"/>
                  </a:ext>
                </a:extLst>
              </a:tr>
            </a:tbl>
          </a:graphicData>
        </a:graphic>
      </p:graphicFrame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26F8C65-27AA-B324-35AA-A24135FAFAA2}"/>
              </a:ext>
            </a:extLst>
          </p:cNvPr>
          <p:cNvCxnSpPr>
            <a:cxnSpLocks/>
          </p:cNvCxnSpPr>
          <p:nvPr/>
        </p:nvCxnSpPr>
        <p:spPr>
          <a:xfrm flipV="1">
            <a:off x="5475740" y="1917329"/>
            <a:ext cx="937985" cy="7279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7EAA560-2D68-B20A-C758-FAF500810B4C}"/>
              </a:ext>
            </a:extLst>
          </p:cNvPr>
          <p:cNvCxnSpPr>
            <a:cxnSpLocks/>
          </p:cNvCxnSpPr>
          <p:nvPr/>
        </p:nvCxnSpPr>
        <p:spPr>
          <a:xfrm flipV="1">
            <a:off x="5466607" y="2304524"/>
            <a:ext cx="947118" cy="21886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DA25747-9079-90AA-A6B0-AC0C84223181}"/>
              </a:ext>
            </a:extLst>
          </p:cNvPr>
          <p:cNvCxnSpPr>
            <a:cxnSpLocks/>
          </p:cNvCxnSpPr>
          <p:nvPr/>
        </p:nvCxnSpPr>
        <p:spPr>
          <a:xfrm flipV="1">
            <a:off x="5466607" y="2645229"/>
            <a:ext cx="947118" cy="22014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81D59B4-C83E-999F-B3C4-96FCFE677CF4}"/>
              </a:ext>
            </a:extLst>
          </p:cNvPr>
          <p:cNvCxnSpPr>
            <a:cxnSpLocks/>
          </p:cNvCxnSpPr>
          <p:nvPr/>
        </p:nvCxnSpPr>
        <p:spPr>
          <a:xfrm flipV="1">
            <a:off x="5475740" y="2987300"/>
            <a:ext cx="937985" cy="26406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3F1B8D67-9FCA-744A-3BCE-0CABA55EAD18}"/>
              </a:ext>
            </a:extLst>
          </p:cNvPr>
          <p:cNvSpPr txBox="1"/>
          <p:nvPr/>
        </p:nvSpPr>
        <p:spPr>
          <a:xfrm>
            <a:off x="289616" y="3243996"/>
            <a:ext cx="3505182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SELECT</a:t>
            </a:r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dirty="0" err="1">
                <a:solidFill>
                  <a:srgbClr val="006464"/>
                </a:solidFill>
                <a:effectLst/>
                <a:latin typeface="Menlo" panose="020B0609030804020204" pitchFamily="49" charset="0"/>
              </a:rPr>
              <a:t>BillingCountry</a:t>
            </a:r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400" b="1" dirty="0">
                <a:solidFill>
                  <a:srgbClr val="000080"/>
                </a:solidFill>
                <a:effectLst/>
                <a:latin typeface="Menlo" panose="020B0609030804020204" pitchFamily="49" charset="0"/>
              </a:rPr>
              <a:t>COUNT</a:t>
            </a:r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(*) 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dirty="0">
                <a:solidFill>
                  <a:srgbClr val="8E00C6"/>
                </a:solidFill>
                <a:effectLst/>
                <a:latin typeface="Menlo" panose="020B0609030804020204" pitchFamily="49" charset="0"/>
              </a:rPr>
              <a:t>Invoice</a:t>
            </a:r>
            <a:endParaRPr lang="en-US" sz="14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GROUP</a:t>
            </a:r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BY</a:t>
            </a:r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dirty="0" err="1">
                <a:solidFill>
                  <a:srgbClr val="006464"/>
                </a:solidFill>
                <a:effectLst/>
                <a:latin typeface="Menlo" panose="020B0609030804020204" pitchFamily="49" charset="0"/>
              </a:rPr>
              <a:t>BillingCountry</a:t>
            </a:r>
            <a:r>
              <a:rPr lang="en-US" sz="1400" dirty="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;</a:t>
            </a:r>
            <a:endParaRPr lang="en-US" sz="14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95AF4C8-FACD-E45B-D169-9EFA732251DB}"/>
              </a:ext>
            </a:extLst>
          </p:cNvPr>
          <p:cNvCxnSpPr>
            <a:cxnSpLocks/>
          </p:cNvCxnSpPr>
          <p:nvPr/>
        </p:nvCxnSpPr>
        <p:spPr>
          <a:xfrm>
            <a:off x="7843383" y="2440597"/>
            <a:ext cx="937985" cy="12377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077E22D-55DE-2432-3F10-EEC465BCBFDE}"/>
              </a:ext>
            </a:extLst>
          </p:cNvPr>
          <p:cNvCxnSpPr>
            <a:cxnSpLocks/>
          </p:cNvCxnSpPr>
          <p:nvPr/>
        </p:nvCxnSpPr>
        <p:spPr>
          <a:xfrm flipV="1">
            <a:off x="7855176" y="4121160"/>
            <a:ext cx="926192" cy="1692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C787705-3123-5251-11F1-E7524EC18400}"/>
              </a:ext>
            </a:extLst>
          </p:cNvPr>
          <p:cNvCxnSpPr>
            <a:cxnSpLocks/>
          </p:cNvCxnSpPr>
          <p:nvPr/>
        </p:nvCxnSpPr>
        <p:spPr>
          <a:xfrm flipV="1">
            <a:off x="7866969" y="4493159"/>
            <a:ext cx="914399" cy="12377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98CC7F69-A395-69E9-1F93-C1E39F05A642}"/>
              </a:ext>
            </a:extLst>
          </p:cNvPr>
          <p:cNvSpPr txBox="1"/>
          <p:nvPr/>
        </p:nvSpPr>
        <p:spPr>
          <a:xfrm>
            <a:off x="9132382" y="2690160"/>
            <a:ext cx="19521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Aggregation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2F6831B-943B-FB33-AFF3-872D588D1433}"/>
              </a:ext>
            </a:extLst>
          </p:cNvPr>
          <p:cNvSpPr txBox="1"/>
          <p:nvPr/>
        </p:nvSpPr>
        <p:spPr>
          <a:xfrm>
            <a:off x="6437310" y="1266656"/>
            <a:ext cx="14296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Grouping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ACE78F0-00D8-112F-98FF-FDC186BE48AC}"/>
              </a:ext>
            </a:extLst>
          </p:cNvPr>
          <p:cNvSpPr txBox="1"/>
          <p:nvPr/>
        </p:nvSpPr>
        <p:spPr>
          <a:xfrm>
            <a:off x="3871000" y="1677019"/>
            <a:ext cx="14296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Selection</a:t>
            </a:r>
          </a:p>
        </p:txBody>
      </p:sp>
    </p:spTree>
    <p:extLst>
      <p:ext uri="{BB962C8B-B14F-4D97-AF65-F5344CB8AC3E}">
        <p14:creationId xmlns:p14="http://schemas.microsoft.com/office/powerpoint/2010/main" val="38176645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026356-FC63-31EB-C1B0-BE88B8D983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587513"/>
          </a:xfrm>
        </p:spPr>
        <p:txBody>
          <a:bodyPr/>
          <a:lstStyle/>
          <a:p>
            <a:r>
              <a:rPr lang="en-US" dirty="0"/>
              <a:t>Group BY Results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22FBF87-94FD-829D-E565-E7A9BC93D4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25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00F5D2-9AD9-A627-986E-8152E85435EA}"/>
              </a:ext>
            </a:extLst>
          </p:cNvPr>
          <p:cNvSpPr txBox="1"/>
          <p:nvPr/>
        </p:nvSpPr>
        <p:spPr>
          <a:xfrm>
            <a:off x="575894" y="1818697"/>
            <a:ext cx="3505182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SELECT</a:t>
            </a:r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dirty="0" err="1">
                <a:solidFill>
                  <a:srgbClr val="006464"/>
                </a:solidFill>
                <a:effectLst/>
                <a:latin typeface="Menlo" panose="020B0609030804020204" pitchFamily="49" charset="0"/>
              </a:rPr>
              <a:t>BillingCountry</a:t>
            </a:r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400" b="1" dirty="0">
                <a:solidFill>
                  <a:srgbClr val="000080"/>
                </a:solidFill>
                <a:effectLst/>
                <a:latin typeface="Menlo" panose="020B0609030804020204" pitchFamily="49" charset="0"/>
              </a:rPr>
              <a:t>COUNT</a:t>
            </a:r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(*) 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dirty="0">
                <a:solidFill>
                  <a:srgbClr val="8E00C6"/>
                </a:solidFill>
                <a:effectLst/>
                <a:latin typeface="Menlo" panose="020B0609030804020204" pitchFamily="49" charset="0"/>
              </a:rPr>
              <a:t>Invoice</a:t>
            </a:r>
            <a:endParaRPr lang="en-US" sz="14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GROUP</a:t>
            </a:r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BY</a:t>
            </a:r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dirty="0" err="1">
                <a:solidFill>
                  <a:srgbClr val="006464"/>
                </a:solidFill>
                <a:effectLst/>
                <a:latin typeface="Menlo" panose="020B0609030804020204" pitchFamily="49" charset="0"/>
              </a:rPr>
              <a:t>BillingCountry</a:t>
            </a:r>
            <a:r>
              <a:rPr lang="en-US" sz="1400" dirty="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;</a:t>
            </a:r>
            <a:endParaRPr lang="en-US" sz="14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115902-58C1-0CB5-BE28-95FF73D459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1552" y="1818697"/>
            <a:ext cx="2959100" cy="43815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25ADDDE-EB2B-89DF-CC0F-65B17BEE3401}"/>
              </a:ext>
            </a:extLst>
          </p:cNvPr>
          <p:cNvSpPr txBox="1"/>
          <p:nvPr/>
        </p:nvSpPr>
        <p:spPr>
          <a:xfrm>
            <a:off x="575895" y="3290500"/>
            <a:ext cx="3505181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SELECT</a:t>
            </a:r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dirty="0" err="1">
                <a:solidFill>
                  <a:srgbClr val="006464"/>
                </a:solidFill>
                <a:effectLst/>
                <a:latin typeface="Menlo" panose="020B0609030804020204" pitchFamily="49" charset="0"/>
              </a:rPr>
              <a:t>BillingCountry</a:t>
            </a:r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400" b="1" dirty="0">
                <a:solidFill>
                  <a:srgbClr val="000080"/>
                </a:solidFill>
                <a:effectLst/>
                <a:latin typeface="Menlo" panose="020B0609030804020204" pitchFamily="49" charset="0"/>
              </a:rPr>
              <a:t>COUNT</a:t>
            </a:r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(*) 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dirty="0">
                <a:solidFill>
                  <a:srgbClr val="8E00C6"/>
                </a:solidFill>
                <a:effectLst/>
                <a:latin typeface="Menlo" panose="020B0609030804020204" pitchFamily="49" charset="0"/>
              </a:rPr>
              <a:t>Invoice</a:t>
            </a:r>
            <a:endParaRPr lang="en-US" sz="14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WHERE</a:t>
            </a:r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dirty="0" err="1">
                <a:solidFill>
                  <a:srgbClr val="006464"/>
                </a:solidFill>
                <a:effectLst/>
                <a:latin typeface="Menlo" panose="020B0609030804020204" pitchFamily="49" charset="0"/>
              </a:rPr>
              <a:t>BillingCountry</a:t>
            </a:r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IN</a:t>
            </a:r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(</a:t>
            </a:r>
            <a:r>
              <a:rPr lang="en-US" sz="1400" b="1" dirty="0">
                <a:solidFill>
                  <a:srgbClr val="000080"/>
                </a:solidFill>
                <a:effectLst/>
                <a:latin typeface="Menlo" panose="020B0609030804020204" pitchFamily="49" charset="0"/>
              </a:rPr>
              <a:t>"USA"</a:t>
            </a:r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400" b="1" dirty="0">
                <a:solidFill>
                  <a:srgbClr val="000080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sz="1400" b="1" dirty="0" err="1">
                <a:solidFill>
                  <a:srgbClr val="000080"/>
                </a:solidFill>
                <a:effectLst/>
                <a:latin typeface="Menlo" panose="020B0609030804020204" pitchFamily="49" charset="0"/>
              </a:rPr>
              <a:t>Canada"</a:t>
            </a:r>
            <a:r>
              <a:rPr lang="en-US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sz="1400" b="1" dirty="0" err="1">
                <a:solidFill>
                  <a:srgbClr val="000080"/>
                </a:solidFill>
                <a:effectLst/>
                <a:latin typeface="Menlo" panose="020B0609030804020204" pitchFamily="49" charset="0"/>
              </a:rPr>
              <a:t>"Germany</a:t>
            </a:r>
            <a:r>
              <a:rPr lang="en-US" sz="1400" b="1" dirty="0">
                <a:solidFill>
                  <a:srgbClr val="000080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GROUP</a:t>
            </a:r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BY</a:t>
            </a:r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dirty="0" err="1">
                <a:solidFill>
                  <a:srgbClr val="006464"/>
                </a:solidFill>
                <a:effectLst/>
                <a:latin typeface="Menlo" panose="020B0609030804020204" pitchFamily="49" charset="0"/>
              </a:rPr>
              <a:t>BillingCountry</a:t>
            </a:r>
            <a:r>
              <a:rPr lang="en-US" sz="1400" dirty="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;</a:t>
            </a:r>
            <a:endParaRPr lang="en-US" sz="14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548C940-D381-8C94-6B1C-CC7F6AAD0D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2855" y="1818697"/>
            <a:ext cx="3441700" cy="113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848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95605-4BD0-6165-7515-69BE2A3C7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Having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8FA5CF-2342-E58A-0725-A7C344381B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451113"/>
            <a:ext cx="4273837" cy="4524237"/>
          </a:xfrm>
        </p:spPr>
        <p:txBody>
          <a:bodyPr/>
          <a:lstStyle/>
          <a:p>
            <a:r>
              <a:rPr lang="en-US" dirty="0">
                <a:solidFill>
                  <a:srgbClr val="0E0E0E"/>
                </a:solidFill>
                <a:effectLst/>
                <a:latin typeface=".SF NS"/>
              </a:rPr>
              <a:t>The </a:t>
            </a:r>
            <a:r>
              <a:rPr lang="en-US" dirty="0">
                <a:solidFill>
                  <a:srgbClr val="0E0E0E"/>
                </a:solidFill>
                <a:effectLst/>
                <a:latin typeface=".AppleSystemUIFontMonospaced"/>
              </a:rPr>
              <a:t>HAVING</a:t>
            </a:r>
            <a:r>
              <a:rPr lang="en-US" dirty="0">
                <a:solidFill>
                  <a:srgbClr val="0E0E0E"/>
                </a:solidFill>
                <a:effectLst/>
                <a:latin typeface=".SF NS"/>
              </a:rPr>
              <a:t> clause in SQL is used to filter the results of a </a:t>
            </a:r>
            <a:r>
              <a:rPr lang="en-US" dirty="0">
                <a:solidFill>
                  <a:srgbClr val="0E0E0E"/>
                </a:solidFill>
                <a:effectLst/>
                <a:latin typeface=".AppleSystemUIFontMonospaced"/>
              </a:rPr>
              <a:t>GROUP BY</a:t>
            </a:r>
            <a:r>
              <a:rPr lang="en-US" dirty="0">
                <a:solidFill>
                  <a:srgbClr val="0E0E0E"/>
                </a:solidFill>
                <a:effectLst/>
                <a:latin typeface=".SF NS"/>
              </a:rPr>
              <a:t> query. </a:t>
            </a:r>
          </a:p>
          <a:p>
            <a:r>
              <a:rPr lang="en-US" dirty="0">
                <a:solidFill>
                  <a:srgbClr val="0E0E0E"/>
                </a:solidFill>
                <a:effectLst/>
                <a:latin typeface=".SF NS"/>
              </a:rPr>
              <a:t>It is similar to the </a:t>
            </a:r>
            <a:r>
              <a:rPr lang="en-US" dirty="0">
                <a:solidFill>
                  <a:srgbClr val="0E0E0E"/>
                </a:solidFill>
                <a:effectLst/>
                <a:latin typeface=".AppleSystemUIFontMonospaced"/>
              </a:rPr>
              <a:t>WHERE</a:t>
            </a:r>
            <a:r>
              <a:rPr lang="en-US" dirty="0">
                <a:solidFill>
                  <a:srgbClr val="0E0E0E"/>
                </a:solidFill>
                <a:effectLst/>
                <a:latin typeface=".SF NS"/>
              </a:rPr>
              <a:t> clause, but the key difference is that </a:t>
            </a:r>
            <a:r>
              <a:rPr lang="en-US" b="1" dirty="0">
                <a:solidFill>
                  <a:srgbClr val="0E0E0E"/>
                </a:solidFill>
                <a:effectLst/>
                <a:latin typeface=".AppleSystemUIFontMonospaced"/>
              </a:rPr>
              <a:t>HAVING</a:t>
            </a:r>
            <a:r>
              <a:rPr lang="en-US" dirty="0">
                <a:solidFill>
                  <a:srgbClr val="0E0E0E"/>
                </a:solidFill>
                <a:effectLst/>
                <a:latin typeface=".SF NS"/>
              </a:rPr>
              <a:t> operates on </a:t>
            </a:r>
            <a:r>
              <a:rPr lang="en-US" b="1" dirty="0">
                <a:solidFill>
                  <a:srgbClr val="0E0E0E"/>
                </a:solidFill>
                <a:effectLst/>
                <a:latin typeface=".SF NS"/>
              </a:rPr>
              <a:t>aggregated</a:t>
            </a:r>
            <a:r>
              <a:rPr lang="en-US" dirty="0">
                <a:solidFill>
                  <a:srgbClr val="0E0E0E"/>
                </a:solidFill>
                <a:effectLst/>
                <a:latin typeface=".SF NS"/>
              </a:rPr>
              <a:t> data </a:t>
            </a:r>
            <a:r>
              <a:rPr lang="en-US" b="1" dirty="0">
                <a:solidFill>
                  <a:srgbClr val="0E0E0E"/>
                </a:solidFill>
                <a:effectLst/>
                <a:latin typeface=".SF NS"/>
              </a:rPr>
              <a:t>after</a:t>
            </a:r>
            <a:r>
              <a:rPr lang="en-US" dirty="0">
                <a:solidFill>
                  <a:srgbClr val="0E0E0E"/>
                </a:solidFill>
                <a:effectLst/>
                <a:latin typeface=".SF NS"/>
              </a:rPr>
              <a:t> the </a:t>
            </a:r>
            <a:r>
              <a:rPr lang="en-US" b="1" dirty="0">
                <a:solidFill>
                  <a:srgbClr val="0E0E0E"/>
                </a:solidFill>
                <a:effectLst/>
                <a:latin typeface=".AppleSystemUIFontMonospaced"/>
              </a:rPr>
              <a:t>GROUP</a:t>
            </a:r>
            <a:r>
              <a:rPr lang="en-US" dirty="0">
                <a:solidFill>
                  <a:srgbClr val="0E0E0E"/>
                </a:solidFill>
                <a:effectLst/>
                <a:latin typeface=".AppleSystemUIFontMonospaced"/>
              </a:rPr>
              <a:t> </a:t>
            </a:r>
            <a:r>
              <a:rPr lang="en-US" b="1" dirty="0">
                <a:solidFill>
                  <a:srgbClr val="0E0E0E"/>
                </a:solidFill>
                <a:effectLst/>
                <a:latin typeface=".AppleSystemUIFontMonospaced"/>
              </a:rPr>
              <a:t>BY</a:t>
            </a:r>
            <a:r>
              <a:rPr lang="en-US" dirty="0">
                <a:solidFill>
                  <a:srgbClr val="0E0E0E"/>
                </a:solidFill>
                <a:effectLst/>
                <a:latin typeface=".SF NS"/>
              </a:rPr>
              <a:t> operation, whereas </a:t>
            </a:r>
            <a:r>
              <a:rPr lang="en-US" b="1" dirty="0">
                <a:solidFill>
                  <a:srgbClr val="0E0E0E"/>
                </a:solidFill>
                <a:effectLst/>
                <a:latin typeface=".AppleSystemUIFontMonospaced"/>
              </a:rPr>
              <a:t>WHERE</a:t>
            </a:r>
            <a:r>
              <a:rPr lang="en-US" dirty="0">
                <a:solidFill>
                  <a:srgbClr val="0E0E0E"/>
                </a:solidFill>
                <a:effectLst/>
                <a:latin typeface=".SF NS"/>
              </a:rPr>
              <a:t> filters rows </a:t>
            </a:r>
            <a:r>
              <a:rPr lang="en-US" b="1" dirty="0">
                <a:solidFill>
                  <a:srgbClr val="0E0E0E"/>
                </a:solidFill>
                <a:effectLst/>
                <a:latin typeface=".SF NS"/>
              </a:rPr>
              <a:t>before</a:t>
            </a:r>
            <a:r>
              <a:rPr lang="en-US" dirty="0">
                <a:solidFill>
                  <a:srgbClr val="0E0E0E"/>
                </a:solidFill>
                <a:effectLst/>
                <a:latin typeface=".SF NS"/>
              </a:rPr>
              <a:t> aggregation.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E5CE88-9B5B-AF56-483C-9881CBD93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5D0DE0-94F4-987B-9E33-62A2E96B74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5071" y="1082813"/>
            <a:ext cx="4457700" cy="1041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A4FB8B1-6D50-13A4-CDB3-0038560EAC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5071" y="2590800"/>
            <a:ext cx="5384800" cy="8382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6DBAD90-213E-C881-4B23-3B0F48F0678E}"/>
              </a:ext>
            </a:extLst>
          </p:cNvPr>
          <p:cNvSpPr txBox="1"/>
          <p:nvPr/>
        </p:nvSpPr>
        <p:spPr>
          <a:xfrm>
            <a:off x="5514808" y="3803991"/>
            <a:ext cx="6096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E0E0E"/>
                </a:solidFill>
                <a:effectLst/>
              </a:rPr>
              <a:t>• </a:t>
            </a:r>
            <a:r>
              <a:rPr lang="en-US" b="1" dirty="0">
                <a:solidFill>
                  <a:srgbClr val="0E0E0E"/>
                </a:solidFill>
                <a:effectLst/>
              </a:rPr>
              <a:t>GROUP BY</a:t>
            </a:r>
            <a:r>
              <a:rPr lang="en-US" dirty="0">
                <a:solidFill>
                  <a:srgbClr val="0E0E0E"/>
                </a:solidFill>
                <a:effectLst/>
              </a:rPr>
              <a:t>: Groups the invoices by </a:t>
            </a:r>
            <a:r>
              <a:rPr lang="en-US" dirty="0" err="1">
                <a:solidFill>
                  <a:srgbClr val="0E0E0E"/>
                </a:solidFill>
                <a:effectLst/>
              </a:rPr>
              <a:t>CustomerID</a:t>
            </a:r>
            <a:r>
              <a:rPr lang="en-US" dirty="0">
                <a:solidFill>
                  <a:srgbClr val="0E0E0E"/>
                </a:solidFill>
                <a:effectLst/>
              </a:rPr>
              <a:t>.</a:t>
            </a:r>
          </a:p>
          <a:p>
            <a:r>
              <a:rPr lang="en-US" dirty="0">
                <a:solidFill>
                  <a:srgbClr val="0E0E0E"/>
                </a:solidFill>
                <a:effectLst/>
              </a:rPr>
              <a:t>• </a:t>
            </a:r>
            <a:r>
              <a:rPr lang="en-US" b="1" dirty="0">
                <a:solidFill>
                  <a:srgbClr val="0E0E0E"/>
                </a:solidFill>
                <a:effectLst/>
              </a:rPr>
              <a:t>COUNT(</a:t>
            </a:r>
            <a:r>
              <a:rPr lang="en-US" b="1" dirty="0" err="1">
                <a:solidFill>
                  <a:srgbClr val="0E0E0E"/>
                </a:solidFill>
                <a:effectLst/>
              </a:rPr>
              <a:t>InvoiceID</a:t>
            </a:r>
            <a:r>
              <a:rPr lang="en-US" b="1" dirty="0">
                <a:solidFill>
                  <a:srgbClr val="0E0E0E"/>
                </a:solidFill>
                <a:effectLst/>
              </a:rPr>
              <a:t>)</a:t>
            </a:r>
            <a:r>
              <a:rPr lang="en-US" dirty="0">
                <a:solidFill>
                  <a:srgbClr val="0E0E0E"/>
                </a:solidFill>
                <a:effectLst/>
              </a:rPr>
              <a:t>: Counts the number of invoices for each customer.</a:t>
            </a:r>
          </a:p>
          <a:p>
            <a:r>
              <a:rPr lang="en-US" dirty="0">
                <a:solidFill>
                  <a:srgbClr val="0E0E0E"/>
                </a:solidFill>
                <a:effectLst/>
              </a:rPr>
              <a:t>• </a:t>
            </a:r>
            <a:r>
              <a:rPr lang="en-US" b="1" dirty="0">
                <a:solidFill>
                  <a:srgbClr val="0E0E0E"/>
                </a:solidFill>
                <a:effectLst/>
              </a:rPr>
              <a:t>HAVING COUNT(</a:t>
            </a:r>
            <a:r>
              <a:rPr lang="en-US" b="1" dirty="0" err="1">
                <a:solidFill>
                  <a:srgbClr val="0E0E0E"/>
                </a:solidFill>
                <a:effectLst/>
              </a:rPr>
              <a:t>InvoiceID</a:t>
            </a:r>
            <a:r>
              <a:rPr lang="en-US" b="1" dirty="0">
                <a:solidFill>
                  <a:srgbClr val="0E0E0E"/>
                </a:solidFill>
                <a:effectLst/>
              </a:rPr>
              <a:t>) &gt; 1</a:t>
            </a:r>
            <a:r>
              <a:rPr lang="en-US" dirty="0">
                <a:solidFill>
                  <a:srgbClr val="0E0E0E"/>
                </a:solidFill>
                <a:effectLst/>
              </a:rPr>
              <a:t>: Filters only those customers who have more than one invoice.</a:t>
            </a:r>
          </a:p>
        </p:txBody>
      </p:sp>
    </p:spTree>
    <p:extLst>
      <p:ext uri="{BB962C8B-B14F-4D97-AF65-F5344CB8AC3E}">
        <p14:creationId xmlns:p14="http://schemas.microsoft.com/office/powerpoint/2010/main" val="4212988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9CF9C6-CDFC-4D4B-E05B-1C8FC363D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ORDER BY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1A8C87-E80D-6C24-BE3C-E61AEC6693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1451113"/>
            <a:ext cx="5012212" cy="3714274"/>
          </a:xfrm>
        </p:spPr>
        <p:txBody>
          <a:bodyPr anchor="t">
            <a:noAutofit/>
          </a:bodyPr>
          <a:lstStyle/>
          <a:p>
            <a:r>
              <a:rPr lang="en-US" sz="1600" dirty="0">
                <a:solidFill>
                  <a:srgbClr val="0E0E0E"/>
                </a:solidFill>
                <a:effectLst/>
              </a:rPr>
              <a:t>The ORDER BY clause in SQL is used to sort the results of a query by one or more columns. </a:t>
            </a:r>
          </a:p>
          <a:p>
            <a:r>
              <a:rPr lang="en-US" sz="1600" dirty="0">
                <a:solidFill>
                  <a:srgbClr val="0E0E0E"/>
                </a:solidFill>
                <a:effectLst/>
              </a:rPr>
              <a:t>You can specify whether the sorting should be in ascending (ASC) or descending (DESC) order. </a:t>
            </a:r>
          </a:p>
          <a:p>
            <a:r>
              <a:rPr lang="en-US" sz="1600" dirty="0">
                <a:solidFill>
                  <a:srgbClr val="0E0E0E"/>
                </a:solidFill>
                <a:effectLst/>
              </a:rPr>
              <a:t>By default, the ORDER BY clause sorts in ascending order if not explicitly stated.</a:t>
            </a:r>
          </a:p>
          <a:p>
            <a:r>
              <a:rPr lang="en-US" sz="1600" dirty="0">
                <a:solidFill>
                  <a:srgbClr val="0E0E0E"/>
                </a:solidFill>
                <a:effectLst/>
              </a:rPr>
              <a:t>ORDER BY is typically the </a:t>
            </a:r>
            <a:r>
              <a:rPr lang="en-US" sz="1600" b="1" dirty="0">
                <a:solidFill>
                  <a:srgbClr val="0E0E0E"/>
                </a:solidFill>
                <a:effectLst/>
              </a:rPr>
              <a:t>last clause</a:t>
            </a:r>
            <a:r>
              <a:rPr lang="en-US" sz="1600" dirty="0">
                <a:solidFill>
                  <a:srgbClr val="0E0E0E"/>
                </a:solidFill>
                <a:effectLst/>
              </a:rPr>
              <a:t> in a SQL query, after SELECT, FROM, WHERE, GROUP BY, and HAVING.</a:t>
            </a:r>
          </a:p>
          <a:p>
            <a:r>
              <a:rPr lang="en-US" sz="1600" dirty="0"/>
              <a:t>Using ORDER BY can have performance implications, especially on large datasets, as the database needs to sort all the data before returning it.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56C7ED-1CB0-3504-F4B1-C57536777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27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DD6377-CEF9-AA7D-4CBA-DD32CD82D2B6}"/>
              </a:ext>
            </a:extLst>
          </p:cNvPr>
          <p:cNvSpPr txBox="1"/>
          <p:nvPr/>
        </p:nvSpPr>
        <p:spPr>
          <a:xfrm>
            <a:off x="6096000" y="3574230"/>
            <a:ext cx="6099242" cy="26314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1400" dirty="0">
                <a:solidFill>
                  <a:srgbClr val="0E0E0E"/>
                </a:solidFill>
                <a:effectLst/>
              </a:rPr>
              <a:t>1. </a:t>
            </a:r>
            <a:r>
              <a:rPr lang="en-US" sz="1400" b="1" dirty="0">
                <a:solidFill>
                  <a:srgbClr val="0E0E0E"/>
                </a:solidFill>
                <a:effectLst/>
              </a:rPr>
              <a:t>SELECT</a:t>
            </a:r>
            <a:r>
              <a:rPr lang="en-US" sz="1400" dirty="0">
                <a:solidFill>
                  <a:srgbClr val="0E0E0E"/>
                </a:solidFill>
                <a:effectLst/>
              </a:rPr>
              <a:t>: Retrieves the </a:t>
            </a:r>
            <a:r>
              <a:rPr lang="en-US" sz="1400" dirty="0" err="1">
                <a:solidFill>
                  <a:srgbClr val="0E0E0E"/>
                </a:solidFill>
                <a:effectLst/>
              </a:rPr>
              <a:t>CustomerID</a:t>
            </a:r>
            <a:r>
              <a:rPr lang="en-US" sz="1400" dirty="0">
                <a:solidFill>
                  <a:srgbClr val="0E0E0E"/>
                </a:solidFill>
                <a:effectLst/>
              </a:rPr>
              <a:t> and the total amount spent (SUM(Total)) for each customer.</a:t>
            </a:r>
          </a:p>
          <a:p>
            <a:pPr>
              <a:spcAft>
                <a:spcPts val="600"/>
              </a:spcAft>
            </a:pPr>
            <a:r>
              <a:rPr lang="en-US" sz="1400" dirty="0">
                <a:solidFill>
                  <a:srgbClr val="0E0E0E"/>
                </a:solidFill>
                <a:effectLst/>
              </a:rPr>
              <a:t>2. </a:t>
            </a:r>
            <a:r>
              <a:rPr lang="en-US" sz="1400" b="1" dirty="0">
                <a:solidFill>
                  <a:srgbClr val="0E0E0E"/>
                </a:solidFill>
                <a:effectLst/>
              </a:rPr>
              <a:t>FROM</a:t>
            </a:r>
            <a:r>
              <a:rPr lang="en-US" sz="1400" dirty="0">
                <a:solidFill>
                  <a:srgbClr val="0E0E0E"/>
                </a:solidFill>
                <a:effectLst/>
              </a:rPr>
              <a:t>: Specifies the Invoice table where the data is stored.</a:t>
            </a:r>
          </a:p>
          <a:p>
            <a:pPr>
              <a:spcAft>
                <a:spcPts val="600"/>
              </a:spcAft>
            </a:pPr>
            <a:r>
              <a:rPr lang="en-US" sz="1400" dirty="0">
                <a:solidFill>
                  <a:srgbClr val="0E0E0E"/>
                </a:solidFill>
                <a:effectLst/>
              </a:rPr>
              <a:t>3. </a:t>
            </a:r>
            <a:r>
              <a:rPr lang="en-US" sz="1400" b="1" dirty="0">
                <a:solidFill>
                  <a:srgbClr val="0E0E0E"/>
                </a:solidFill>
                <a:effectLst/>
              </a:rPr>
              <a:t>WHERE</a:t>
            </a:r>
            <a:r>
              <a:rPr lang="en-US" sz="1400" dirty="0">
                <a:solidFill>
                  <a:srgbClr val="0E0E0E"/>
                </a:solidFill>
                <a:effectLst/>
              </a:rPr>
              <a:t>: Filters for customers whose Country is the USA.</a:t>
            </a:r>
          </a:p>
          <a:p>
            <a:pPr>
              <a:spcAft>
                <a:spcPts val="600"/>
              </a:spcAft>
            </a:pPr>
            <a:r>
              <a:rPr lang="en-US" sz="1400" dirty="0">
                <a:solidFill>
                  <a:srgbClr val="0E0E0E"/>
                </a:solidFill>
                <a:effectLst/>
              </a:rPr>
              <a:t>4. </a:t>
            </a:r>
            <a:r>
              <a:rPr lang="en-US" sz="1400" b="1" dirty="0">
                <a:solidFill>
                  <a:srgbClr val="0E0E0E"/>
                </a:solidFill>
                <a:effectLst/>
              </a:rPr>
              <a:t>GROUP BY</a:t>
            </a:r>
            <a:r>
              <a:rPr lang="en-US" sz="1400" dirty="0">
                <a:solidFill>
                  <a:srgbClr val="0E0E0E"/>
                </a:solidFill>
                <a:effectLst/>
              </a:rPr>
              <a:t>: Groups the results by </a:t>
            </a:r>
            <a:r>
              <a:rPr lang="en-US" sz="1400" dirty="0" err="1">
                <a:solidFill>
                  <a:srgbClr val="0E0E0E"/>
                </a:solidFill>
                <a:effectLst/>
              </a:rPr>
              <a:t>CustomerID</a:t>
            </a:r>
            <a:r>
              <a:rPr lang="en-US" sz="1400" dirty="0">
                <a:solidFill>
                  <a:srgbClr val="0E0E0E"/>
                </a:solidFill>
                <a:effectLst/>
              </a:rPr>
              <a:t>, so we can sum the Total for each customer.</a:t>
            </a:r>
          </a:p>
          <a:p>
            <a:pPr>
              <a:spcAft>
                <a:spcPts val="600"/>
              </a:spcAft>
            </a:pPr>
            <a:r>
              <a:rPr lang="en-US" sz="1400" dirty="0">
                <a:solidFill>
                  <a:srgbClr val="0E0E0E"/>
                </a:solidFill>
                <a:effectLst/>
              </a:rPr>
              <a:t>5. </a:t>
            </a:r>
            <a:r>
              <a:rPr lang="en-US" sz="1400" b="1" dirty="0">
                <a:solidFill>
                  <a:srgbClr val="0E0E0E"/>
                </a:solidFill>
                <a:effectLst/>
              </a:rPr>
              <a:t>HAVING</a:t>
            </a:r>
            <a:r>
              <a:rPr lang="en-US" sz="1400" dirty="0">
                <a:solidFill>
                  <a:srgbClr val="0E0E0E"/>
                </a:solidFill>
                <a:effectLst/>
              </a:rPr>
              <a:t>: Filters the grouped data to include only customers whose total spending exceeds $1000.</a:t>
            </a:r>
          </a:p>
          <a:p>
            <a:pPr>
              <a:spcAft>
                <a:spcPts val="600"/>
              </a:spcAft>
            </a:pPr>
            <a:r>
              <a:rPr lang="en-US" sz="1400" dirty="0">
                <a:solidFill>
                  <a:srgbClr val="0E0E0E"/>
                </a:solidFill>
                <a:effectLst/>
              </a:rPr>
              <a:t>6. </a:t>
            </a:r>
            <a:r>
              <a:rPr lang="en-US" sz="1400" b="1" dirty="0">
                <a:solidFill>
                  <a:srgbClr val="0E0E0E"/>
                </a:solidFill>
                <a:effectLst/>
              </a:rPr>
              <a:t>ORDER BY</a:t>
            </a:r>
            <a:r>
              <a:rPr lang="en-US" sz="1400" dirty="0">
                <a:solidFill>
                  <a:srgbClr val="0E0E0E"/>
                </a:solidFill>
                <a:effectLst/>
              </a:rPr>
              <a:t>: Orders the results by </a:t>
            </a:r>
            <a:r>
              <a:rPr lang="en-US" sz="1400" dirty="0" err="1">
                <a:solidFill>
                  <a:srgbClr val="0E0E0E"/>
                </a:solidFill>
                <a:effectLst/>
              </a:rPr>
              <a:t>TotalSpent</a:t>
            </a:r>
            <a:r>
              <a:rPr lang="en-US" sz="1400" dirty="0">
                <a:solidFill>
                  <a:srgbClr val="0E0E0E"/>
                </a:solidFill>
                <a:effectLst/>
              </a:rPr>
              <a:t> in descending order, so the highest spenders appear first.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39FB6A0-4AE0-E1B7-58C1-9D054985A0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6040" y="2091617"/>
            <a:ext cx="4483100" cy="1193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4CEDAD5-98A1-F93D-162B-B726792606E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9119"/>
          <a:stretch/>
        </p:blipFill>
        <p:spPr>
          <a:xfrm>
            <a:off x="584200" y="5406887"/>
            <a:ext cx="5009205" cy="6731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3AE58B0-0DB6-3D4C-5B6F-2ABA994C046C}"/>
              </a:ext>
            </a:extLst>
          </p:cNvPr>
          <p:cNvSpPr txBox="1"/>
          <p:nvPr/>
        </p:nvSpPr>
        <p:spPr>
          <a:xfrm>
            <a:off x="6092758" y="746881"/>
            <a:ext cx="609924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E0E0E"/>
                </a:solidFill>
                <a:effectLst/>
                <a:latin typeface=".SF NS"/>
              </a:rPr>
              <a:t>We want to retrieve the </a:t>
            </a:r>
            <a:r>
              <a:rPr lang="en-US" b="1" dirty="0" err="1">
                <a:solidFill>
                  <a:srgbClr val="0E0E0E"/>
                </a:solidFill>
                <a:effectLst/>
                <a:latin typeface=".SF NS"/>
              </a:rPr>
              <a:t>CustomerID</a:t>
            </a:r>
            <a:r>
              <a:rPr lang="en-US" dirty="0">
                <a:solidFill>
                  <a:srgbClr val="0E0E0E"/>
                </a:solidFill>
                <a:effectLst/>
                <a:latin typeface=".SF NS"/>
              </a:rPr>
              <a:t> and </a:t>
            </a:r>
            <a:r>
              <a:rPr lang="en-US" b="1" dirty="0">
                <a:solidFill>
                  <a:srgbClr val="0E0E0E"/>
                </a:solidFill>
                <a:effectLst/>
                <a:latin typeface=".SF NS"/>
              </a:rPr>
              <a:t>Total spent</a:t>
            </a:r>
            <a:r>
              <a:rPr lang="en-US" dirty="0">
                <a:solidFill>
                  <a:srgbClr val="0E0E0E"/>
                </a:solidFill>
                <a:effectLst/>
                <a:latin typeface=".SF NS"/>
              </a:rPr>
              <a:t> for all customers in the USA who have spent more than $1000 on invoices, and we’ll group the data by customer and order by total spent.</a:t>
            </a:r>
          </a:p>
        </p:txBody>
      </p:sp>
    </p:spTree>
    <p:extLst>
      <p:ext uri="{BB962C8B-B14F-4D97-AF65-F5344CB8AC3E}">
        <p14:creationId xmlns:p14="http://schemas.microsoft.com/office/powerpoint/2010/main" val="2287963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  <p:bldP spid="10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AE7AA-993F-D708-CA0E-77B9DB2991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550502"/>
          </a:xfrm>
        </p:spPr>
        <p:txBody>
          <a:bodyPr/>
          <a:lstStyle/>
          <a:p>
            <a:r>
              <a:rPr lang="en-US" dirty="0">
                <a:cs typeface="Calibri Light"/>
              </a:rPr>
              <a:t>Common Aggregation Functions</a:t>
            </a:r>
            <a:endParaRPr lang="en-US" dirty="0"/>
          </a:p>
        </p:txBody>
      </p:sp>
      <p:pic>
        <p:nvPicPr>
          <p:cNvPr id="3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30C92C09-7CCD-F48A-AE8A-4FA667F268D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1862"/>
          <a:stretch/>
        </p:blipFill>
        <p:spPr>
          <a:xfrm>
            <a:off x="7614081" y="1965960"/>
            <a:ext cx="3991429" cy="272782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37BDC07-F253-DEC9-91A0-47519846D310}"/>
              </a:ext>
            </a:extLst>
          </p:cNvPr>
          <p:cNvSpPr txBox="1"/>
          <p:nvPr/>
        </p:nvSpPr>
        <p:spPr>
          <a:xfrm>
            <a:off x="636338" y="1443841"/>
            <a:ext cx="6977743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--Find the total number of invoices in the Invoice table</a:t>
            </a:r>
            <a:endParaRPr lang="en-US" sz="14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SELECT</a:t>
            </a:r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1" dirty="0">
                <a:solidFill>
                  <a:srgbClr val="000080"/>
                </a:solidFill>
                <a:effectLst/>
                <a:latin typeface="Menlo" panose="020B0609030804020204" pitchFamily="49" charset="0"/>
              </a:rPr>
              <a:t>COUNT</a:t>
            </a:r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(*) </a:t>
            </a:r>
            <a:r>
              <a:rPr lang="en-US" sz="1400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dirty="0">
                <a:solidFill>
                  <a:srgbClr val="8E00C6"/>
                </a:solidFill>
                <a:effectLst/>
                <a:latin typeface="Menlo" panose="020B0609030804020204" pitchFamily="49" charset="0"/>
              </a:rPr>
              <a:t>Invoice</a:t>
            </a:r>
            <a:r>
              <a:rPr lang="en-US" sz="1400" dirty="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;</a:t>
            </a:r>
            <a:endParaRPr lang="en-US" sz="14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b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endParaRPr lang="en-US" sz="14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--Calculate the total value of all invoices:</a:t>
            </a:r>
            <a:endParaRPr lang="en-US" sz="14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SELECT</a:t>
            </a:r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1" dirty="0">
                <a:solidFill>
                  <a:srgbClr val="000080"/>
                </a:solidFill>
                <a:effectLst/>
                <a:latin typeface="Menlo" panose="020B0609030804020204" pitchFamily="49" charset="0"/>
              </a:rPr>
              <a:t>SUM</a:t>
            </a:r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400" dirty="0">
                <a:solidFill>
                  <a:srgbClr val="006464"/>
                </a:solidFill>
                <a:effectLst/>
                <a:latin typeface="Menlo" panose="020B0609030804020204" pitchFamily="49" charset="0"/>
              </a:rPr>
              <a:t>Total</a:t>
            </a:r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US" sz="1400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dirty="0">
                <a:solidFill>
                  <a:srgbClr val="8E00C6"/>
                </a:solidFill>
                <a:effectLst/>
                <a:latin typeface="Menlo" panose="020B0609030804020204" pitchFamily="49" charset="0"/>
              </a:rPr>
              <a:t>Invoice</a:t>
            </a:r>
            <a:r>
              <a:rPr lang="en-US" sz="1400" dirty="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;</a:t>
            </a:r>
            <a:endParaRPr lang="en-US" sz="14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b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endParaRPr lang="en-US" sz="14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--Find the average total of invoices</a:t>
            </a:r>
            <a:endParaRPr lang="en-US" sz="14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SELECT</a:t>
            </a:r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1" dirty="0">
                <a:solidFill>
                  <a:srgbClr val="000080"/>
                </a:solidFill>
                <a:effectLst/>
                <a:latin typeface="Menlo" panose="020B0609030804020204" pitchFamily="49" charset="0"/>
              </a:rPr>
              <a:t>AVG</a:t>
            </a:r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400" dirty="0">
                <a:solidFill>
                  <a:srgbClr val="006464"/>
                </a:solidFill>
                <a:effectLst/>
                <a:latin typeface="Menlo" panose="020B0609030804020204" pitchFamily="49" charset="0"/>
              </a:rPr>
              <a:t>Total</a:t>
            </a:r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US" sz="1400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dirty="0">
                <a:solidFill>
                  <a:srgbClr val="8E00C6"/>
                </a:solidFill>
                <a:effectLst/>
                <a:latin typeface="Menlo" panose="020B0609030804020204" pitchFamily="49" charset="0"/>
              </a:rPr>
              <a:t>Invoice</a:t>
            </a:r>
            <a:r>
              <a:rPr lang="en-US" sz="1400" dirty="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;</a:t>
            </a:r>
            <a:endParaRPr lang="en-US" sz="14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b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endParaRPr lang="en-US" sz="14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--Find the maximum invoice total</a:t>
            </a:r>
            <a:endParaRPr lang="en-US" sz="14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SELECT</a:t>
            </a:r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1" dirty="0">
                <a:solidFill>
                  <a:srgbClr val="000080"/>
                </a:solidFill>
                <a:effectLst/>
                <a:latin typeface="Menlo" panose="020B0609030804020204" pitchFamily="49" charset="0"/>
              </a:rPr>
              <a:t>MAX</a:t>
            </a:r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400" dirty="0">
                <a:solidFill>
                  <a:srgbClr val="006464"/>
                </a:solidFill>
                <a:effectLst/>
                <a:latin typeface="Menlo" panose="020B0609030804020204" pitchFamily="49" charset="0"/>
              </a:rPr>
              <a:t>Total</a:t>
            </a:r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US" sz="1400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AS</a:t>
            </a:r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i="1" dirty="0" err="1">
                <a:solidFill>
                  <a:srgbClr val="006464"/>
                </a:solidFill>
                <a:effectLst/>
                <a:latin typeface="Menlo" panose="020B0609030804020204" pitchFamily="49" charset="0"/>
              </a:rPr>
              <a:t>MaxInvoiceTotal</a:t>
            </a:r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dirty="0">
                <a:solidFill>
                  <a:srgbClr val="8E00C6"/>
                </a:solidFill>
                <a:effectLst/>
                <a:latin typeface="Menlo" panose="020B0609030804020204" pitchFamily="49" charset="0"/>
              </a:rPr>
              <a:t>Invoice</a:t>
            </a:r>
            <a:r>
              <a:rPr lang="en-US" sz="1400" dirty="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;</a:t>
            </a:r>
            <a:endParaRPr lang="en-US" sz="14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b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endParaRPr lang="en-US" sz="14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--Find the minimum invoice total</a:t>
            </a:r>
            <a:endParaRPr lang="en-US" sz="14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SELECT</a:t>
            </a:r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1" dirty="0">
                <a:solidFill>
                  <a:srgbClr val="000080"/>
                </a:solidFill>
                <a:effectLst/>
                <a:latin typeface="Menlo" panose="020B0609030804020204" pitchFamily="49" charset="0"/>
              </a:rPr>
              <a:t>MIN</a:t>
            </a:r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400" dirty="0">
                <a:solidFill>
                  <a:srgbClr val="006464"/>
                </a:solidFill>
                <a:effectLst/>
                <a:latin typeface="Menlo" panose="020B0609030804020204" pitchFamily="49" charset="0"/>
              </a:rPr>
              <a:t>Total</a:t>
            </a:r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US" sz="1400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AS</a:t>
            </a:r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i="1" dirty="0" err="1">
                <a:solidFill>
                  <a:srgbClr val="006464"/>
                </a:solidFill>
                <a:effectLst/>
                <a:latin typeface="Menlo" panose="020B0609030804020204" pitchFamily="49" charset="0"/>
              </a:rPr>
              <a:t>MinInvoiceTotal</a:t>
            </a:r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dirty="0">
                <a:solidFill>
                  <a:srgbClr val="8E00C6"/>
                </a:solidFill>
                <a:effectLst/>
                <a:latin typeface="Menlo" panose="020B0609030804020204" pitchFamily="49" charset="0"/>
              </a:rPr>
              <a:t>Invoice</a:t>
            </a:r>
            <a:r>
              <a:rPr lang="en-US" sz="1400" dirty="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;</a:t>
            </a:r>
            <a:endParaRPr lang="en-US" sz="14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28085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5F202A-4289-C44B-77BE-2D60F6EF2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Query order or writing and execution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D26C79-A4C9-A672-2C98-02A87AA628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29</a:t>
            </a:fld>
            <a:endParaRPr lang="en-US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C7600A65-50A0-D014-B006-328DB24EAB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8596" y="1592271"/>
            <a:ext cx="9840288" cy="4470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1452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87FA9BE9-4EFB-4543-B4AB-4149704007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00381-5467-7D48-B791-7C6B115F5265}" type="slidenum">
              <a:rPr lang="en-US" altLang="en-US"/>
              <a:pPr/>
              <a:t>3</a:t>
            </a:fld>
            <a:endParaRPr lang="en-US" altLang="en-US"/>
          </a:p>
        </p:txBody>
      </p:sp>
      <p:sp>
        <p:nvSpPr>
          <p:cNvPr id="48130" name="Rectangle 2">
            <a:extLst>
              <a:ext uri="{FF2B5EF4-FFF2-40B4-BE49-F238E27FC236}">
                <a16:creationId xmlns:a16="http://schemas.microsoft.com/office/drawing/2014/main" id="{3E706FDC-4A0E-9E45-9CD4-11CB2AB258D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30362" y="727462"/>
            <a:ext cx="11296581" cy="550174"/>
          </a:xfrm>
        </p:spPr>
        <p:txBody>
          <a:bodyPr>
            <a:normAutofit/>
          </a:bodyPr>
          <a:lstStyle/>
          <a:p>
            <a:r>
              <a:rPr lang="en-US" altLang="en-US" dirty="0"/>
              <a:t>Can we Access Data without a Database Management System?</a:t>
            </a:r>
          </a:p>
        </p:txBody>
      </p:sp>
      <p:sp>
        <p:nvSpPr>
          <p:cNvPr id="48131" name="Rectangle 3">
            <a:extLst>
              <a:ext uri="{FF2B5EF4-FFF2-40B4-BE49-F238E27FC236}">
                <a16:creationId xmlns:a16="http://schemas.microsoft.com/office/drawing/2014/main" id="{D15B5590-659C-114D-A3A3-C47E5893828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  <a:buFontTx/>
              <a:buNone/>
            </a:pPr>
            <a:r>
              <a:rPr lang="en-US" altLang="en-US" sz="2000" dirty="0"/>
              <a:t>Sure, we can!  Start by storing the data in flat files on your PC:</a:t>
            </a:r>
          </a:p>
          <a:p>
            <a:pPr>
              <a:lnSpc>
                <a:spcPct val="90000"/>
              </a:lnSpc>
            </a:pPr>
            <a:endParaRPr lang="en-US" altLang="en-US" sz="2000" dirty="0"/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en-US" sz="2000" dirty="0"/>
              <a:t>                             </a:t>
            </a:r>
            <a:r>
              <a:rPr lang="en-US" altLang="en-US" sz="2000" dirty="0" err="1"/>
              <a:t>students.txt</a:t>
            </a:r>
            <a:r>
              <a:rPr lang="en-US" altLang="en-US" sz="2000" dirty="0"/>
              <a:t>             </a:t>
            </a:r>
            <a:r>
              <a:rPr lang="en-US" altLang="en-US" sz="2000" dirty="0" err="1"/>
              <a:t>courses.txt</a:t>
            </a:r>
            <a:r>
              <a:rPr lang="en-US" altLang="en-US" sz="2000" dirty="0"/>
              <a:t>                </a:t>
            </a:r>
            <a:r>
              <a:rPr lang="en-US" altLang="en-US" sz="2000" dirty="0" err="1"/>
              <a:t>professors.txt</a:t>
            </a:r>
            <a:endParaRPr lang="en-US" altLang="en-US" sz="2000" dirty="0"/>
          </a:p>
          <a:p>
            <a:pPr>
              <a:lnSpc>
                <a:spcPct val="90000"/>
              </a:lnSpc>
              <a:buFontTx/>
              <a:buNone/>
            </a:pPr>
            <a:endParaRPr lang="en-US" altLang="en-US" sz="2000" dirty="0"/>
          </a:p>
          <a:p>
            <a:pPr>
              <a:lnSpc>
                <a:spcPct val="90000"/>
              </a:lnSpc>
              <a:buFontTx/>
              <a:buNone/>
            </a:pPr>
            <a:endParaRPr lang="en-US" altLang="en-US" sz="2000" dirty="0"/>
          </a:p>
          <a:p>
            <a:pPr>
              <a:lnSpc>
                <a:spcPct val="90000"/>
              </a:lnSpc>
              <a:buFontTx/>
              <a:buNone/>
            </a:pPr>
            <a:endParaRPr lang="en-US" altLang="en-US" sz="2000" dirty="0"/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en-US" sz="2000"/>
              <a:t>Now write programs to </a:t>
            </a:r>
            <a:r>
              <a:rPr lang="en-US" altLang="en-US" sz="2000" dirty="0"/>
              <a:t>implement specific tasks</a:t>
            </a:r>
          </a:p>
        </p:txBody>
      </p:sp>
      <p:sp>
        <p:nvSpPr>
          <p:cNvPr id="2" name="Document 1">
            <a:extLst>
              <a:ext uri="{FF2B5EF4-FFF2-40B4-BE49-F238E27FC236}">
                <a16:creationId xmlns:a16="http://schemas.microsoft.com/office/drawing/2014/main" id="{D2F214FF-D6E9-AAF7-3DFA-810A5B3F1D4F}"/>
              </a:ext>
            </a:extLst>
          </p:cNvPr>
          <p:cNvSpPr/>
          <p:nvPr/>
        </p:nvSpPr>
        <p:spPr>
          <a:xfrm>
            <a:off x="2525485" y="3597251"/>
            <a:ext cx="816429" cy="576943"/>
          </a:xfrm>
          <a:prstGeom prst="flowChartDocumen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ocument 2">
            <a:extLst>
              <a:ext uri="{FF2B5EF4-FFF2-40B4-BE49-F238E27FC236}">
                <a16:creationId xmlns:a16="http://schemas.microsoft.com/office/drawing/2014/main" id="{E608EC83-0486-7482-7160-2061D6575BD1}"/>
              </a:ext>
            </a:extLst>
          </p:cNvPr>
          <p:cNvSpPr/>
          <p:nvPr/>
        </p:nvSpPr>
        <p:spPr>
          <a:xfrm>
            <a:off x="4637313" y="3597251"/>
            <a:ext cx="816429" cy="576943"/>
          </a:xfrm>
          <a:prstGeom prst="flowChartDocumen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ocument 3">
            <a:extLst>
              <a:ext uri="{FF2B5EF4-FFF2-40B4-BE49-F238E27FC236}">
                <a16:creationId xmlns:a16="http://schemas.microsoft.com/office/drawing/2014/main" id="{B3CD024E-4CB9-E070-6899-69DB70827A32}"/>
              </a:ext>
            </a:extLst>
          </p:cNvPr>
          <p:cNvSpPr/>
          <p:nvPr/>
        </p:nvSpPr>
        <p:spPr>
          <a:xfrm>
            <a:off x="6765472" y="3597250"/>
            <a:ext cx="816429" cy="576943"/>
          </a:xfrm>
          <a:prstGeom prst="flowChartDocumen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8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81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81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131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820574-82CA-61F2-8BFA-70D9BE48FC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9F21F9E-115B-54C5-03C5-BDF28A13E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629" y="637268"/>
            <a:ext cx="10515600" cy="560161"/>
          </a:xfrm>
        </p:spPr>
        <p:txBody>
          <a:bodyPr/>
          <a:lstStyle/>
          <a:p>
            <a:r>
              <a:rPr lang="en-US" b="1" dirty="0"/>
              <a:t>Create Table &lt;Table Name&gt;</a:t>
            </a:r>
            <a:endParaRPr lang="en-US" b="1" dirty="0">
              <a:cs typeface="Calibri Ligh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AF7C79-D1AD-3C9D-5506-F4552482D3F8}"/>
              </a:ext>
            </a:extLst>
          </p:cNvPr>
          <p:cNvSpPr txBox="1"/>
          <p:nvPr/>
        </p:nvSpPr>
        <p:spPr>
          <a:xfrm>
            <a:off x="511629" y="1438479"/>
            <a:ext cx="504008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dirty="0">
                <a:solidFill>
                  <a:srgbClr val="0E0E0E"/>
                </a:solidFill>
                <a:effectLst/>
              </a:rPr>
              <a:t>The CREATE TABLE statement in SQL is used to define a new table in a database. </a:t>
            </a:r>
          </a:p>
          <a:p>
            <a:pPr marL="285750" indent="-285750"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dirty="0">
                <a:solidFill>
                  <a:srgbClr val="0E0E0E"/>
                </a:solidFill>
                <a:effectLst/>
              </a:rPr>
              <a:t>It specifies the table name, column names, their data types, constraints (e.g., primary key, foreign key), and any default values.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2A128D-4141-D7E8-C93C-8A775E7C5E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823" y="3224449"/>
            <a:ext cx="3729935" cy="114983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3C6A146-BF8E-E1F9-BC7F-B61F8BD6CDAC}"/>
              </a:ext>
            </a:extLst>
          </p:cNvPr>
          <p:cNvSpPr txBox="1"/>
          <p:nvPr/>
        </p:nvSpPr>
        <p:spPr>
          <a:xfrm>
            <a:off x="5584371" y="1438479"/>
            <a:ext cx="609600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E0E0E"/>
                </a:solidFill>
                <a:effectLst/>
              </a:rPr>
              <a:t>Key Elements:</a:t>
            </a:r>
            <a:endParaRPr lang="en-US" dirty="0">
              <a:solidFill>
                <a:srgbClr val="0E0E0E"/>
              </a:solidFill>
              <a:effectLst/>
            </a:endParaRPr>
          </a:p>
          <a:p>
            <a:endParaRPr lang="en-US" dirty="0">
              <a:solidFill>
                <a:srgbClr val="0E0E0E"/>
              </a:solidFill>
              <a:effectLst/>
            </a:endParaRPr>
          </a:p>
          <a:p>
            <a:pPr marL="285750" indent="-285750"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b="1" dirty="0">
                <a:solidFill>
                  <a:srgbClr val="0E0E0E"/>
                </a:solidFill>
                <a:effectLst/>
              </a:rPr>
              <a:t>Table Name</a:t>
            </a:r>
            <a:r>
              <a:rPr lang="en-US" dirty="0">
                <a:solidFill>
                  <a:srgbClr val="0E0E0E"/>
                </a:solidFill>
                <a:effectLst/>
              </a:rPr>
              <a:t>: The name of the table being created.</a:t>
            </a:r>
          </a:p>
          <a:p>
            <a:pPr marL="285750" indent="-285750"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b="1" dirty="0">
                <a:solidFill>
                  <a:srgbClr val="0E0E0E"/>
                </a:solidFill>
                <a:effectLst/>
              </a:rPr>
              <a:t>Column Definitions</a:t>
            </a:r>
            <a:r>
              <a:rPr lang="en-US" dirty="0">
                <a:solidFill>
                  <a:srgbClr val="0E0E0E"/>
                </a:solidFill>
                <a:effectLst/>
              </a:rPr>
              <a:t>: The list of columns, each with a name, data type (such as INT, VARCHAR, DATE, etc.), and optional constraints (like PRIMARY KEY, NOT NULL, UNIQUE).</a:t>
            </a:r>
          </a:p>
          <a:p>
            <a:pPr marL="285750" indent="-285750"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b="1" dirty="0">
                <a:solidFill>
                  <a:srgbClr val="0E0E0E"/>
                </a:solidFill>
                <a:effectLst/>
              </a:rPr>
              <a:t>Constraints</a:t>
            </a:r>
            <a:r>
              <a:rPr lang="en-US" dirty="0">
                <a:solidFill>
                  <a:srgbClr val="0E0E0E"/>
                </a:solidFill>
                <a:effectLst/>
              </a:rPr>
              <a:t>: Define rules for the data in the table, such as:</a:t>
            </a:r>
          </a:p>
          <a:p>
            <a:pPr marL="285750" indent="-285750"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dirty="0">
                <a:solidFill>
                  <a:srgbClr val="0E0E0E"/>
                </a:solidFill>
                <a:effectLst/>
              </a:rPr>
              <a:t>PRIMARY KEY: Uniquely identifies each record in the table.</a:t>
            </a:r>
          </a:p>
          <a:p>
            <a:pPr marL="285750" indent="-285750"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dirty="0">
                <a:solidFill>
                  <a:srgbClr val="0E0E0E"/>
                </a:solidFill>
                <a:effectLst/>
              </a:rPr>
              <a:t>FOREIGN KEY: Links this table to another table.</a:t>
            </a:r>
          </a:p>
          <a:p>
            <a:pPr marL="285750" indent="-285750"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dirty="0">
                <a:solidFill>
                  <a:srgbClr val="0E0E0E"/>
                </a:solidFill>
                <a:effectLst/>
              </a:rPr>
              <a:t>NOT NULL: Ensures a column cannot have a null value.</a:t>
            </a:r>
          </a:p>
          <a:p>
            <a:pPr marL="285750" indent="-285750"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dirty="0">
                <a:solidFill>
                  <a:srgbClr val="0E0E0E"/>
                </a:solidFill>
                <a:effectLst/>
              </a:rPr>
              <a:t>DEFAULT: Provides a default value for a column.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0D8E923-3A35-74FF-5F24-679E32EA6C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823" y="4682921"/>
            <a:ext cx="4076700" cy="14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682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4A17CF-7464-DE9F-EF45-E86CA10993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F3081C4F-C2CD-ECD6-B794-F56E61285E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629" y="637268"/>
            <a:ext cx="10515600" cy="560161"/>
          </a:xfrm>
        </p:spPr>
        <p:txBody>
          <a:bodyPr/>
          <a:lstStyle/>
          <a:p>
            <a:r>
              <a:rPr lang="en-US" b="1" dirty="0"/>
              <a:t>Create Table &lt;Table Name&gt; (With Foreign Key)</a:t>
            </a:r>
            <a:endParaRPr lang="en-US" b="1" dirty="0">
              <a:cs typeface="Calibri Ligh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87E4E2-A02A-93D8-8FBF-808C341002CC}"/>
              </a:ext>
            </a:extLst>
          </p:cNvPr>
          <p:cNvSpPr txBox="1"/>
          <p:nvPr/>
        </p:nvSpPr>
        <p:spPr>
          <a:xfrm>
            <a:off x="664028" y="1506071"/>
            <a:ext cx="424349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E0E0E"/>
                </a:solidFill>
                <a:effectLst/>
                <a:latin typeface=".SF NS"/>
              </a:rPr>
              <a:t>If you wanted the </a:t>
            </a:r>
            <a:r>
              <a:rPr lang="en-US" dirty="0" err="1">
                <a:solidFill>
                  <a:srgbClr val="0E0E0E"/>
                </a:solidFill>
                <a:effectLst/>
                <a:latin typeface=".AppleSystemUIFontMonospaced"/>
              </a:rPr>
              <a:t>VIPCustomer</a:t>
            </a:r>
            <a:r>
              <a:rPr lang="en-US" dirty="0">
                <a:solidFill>
                  <a:srgbClr val="0E0E0E"/>
                </a:solidFill>
                <a:effectLst/>
                <a:latin typeface=".SF NS"/>
              </a:rPr>
              <a:t> table to reference another table (for example, linking the </a:t>
            </a:r>
            <a:r>
              <a:rPr lang="en-US" dirty="0" err="1">
                <a:solidFill>
                  <a:srgbClr val="0E0E0E"/>
                </a:solidFill>
                <a:effectLst/>
                <a:latin typeface=".AppleSystemUIFontMonospaced"/>
              </a:rPr>
              <a:t>CustomerID</a:t>
            </a:r>
            <a:r>
              <a:rPr lang="en-US" dirty="0">
                <a:solidFill>
                  <a:srgbClr val="0E0E0E"/>
                </a:solidFill>
                <a:effectLst/>
                <a:latin typeface=".SF NS"/>
              </a:rPr>
              <a:t> to a </a:t>
            </a:r>
            <a:r>
              <a:rPr lang="en-US" dirty="0">
                <a:solidFill>
                  <a:srgbClr val="0E0E0E"/>
                </a:solidFill>
                <a:effectLst/>
                <a:latin typeface=".AppleSystemUIFontMonospaced"/>
              </a:rPr>
              <a:t>Customer</a:t>
            </a:r>
            <a:r>
              <a:rPr lang="en-US" dirty="0">
                <a:solidFill>
                  <a:srgbClr val="0E0E0E"/>
                </a:solidFill>
                <a:effectLst/>
                <a:latin typeface=".SF NS"/>
              </a:rPr>
              <a:t> table), you could add a </a:t>
            </a:r>
            <a:r>
              <a:rPr lang="en-US" b="1" dirty="0">
                <a:solidFill>
                  <a:srgbClr val="0E0E0E"/>
                </a:solidFill>
                <a:effectLst/>
                <a:latin typeface=".SF NS"/>
              </a:rPr>
              <a:t>foreign key</a:t>
            </a:r>
            <a:r>
              <a:rPr lang="en-US" dirty="0">
                <a:solidFill>
                  <a:srgbClr val="0E0E0E"/>
                </a:solidFill>
                <a:effectLst/>
                <a:latin typeface=".SF NS"/>
              </a:rPr>
              <a:t>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A51F6BE-343E-9F1C-2F71-E296C3A880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729" y="3042106"/>
            <a:ext cx="6375400" cy="16637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B509357-7BC2-BF90-6E76-93794529B6AE}"/>
              </a:ext>
            </a:extLst>
          </p:cNvPr>
          <p:cNvSpPr txBox="1"/>
          <p:nvPr/>
        </p:nvSpPr>
        <p:spPr>
          <a:xfrm>
            <a:off x="664028" y="5041512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E0E0E"/>
                </a:solidFill>
                <a:effectLst/>
                <a:latin typeface=".SF NS"/>
              </a:rPr>
              <a:t>In this case, the </a:t>
            </a:r>
            <a:r>
              <a:rPr lang="en-US" dirty="0" err="1">
                <a:solidFill>
                  <a:srgbClr val="0E0E0E"/>
                </a:solidFill>
                <a:effectLst/>
                <a:latin typeface=".AppleSystemUIFontMonospaced"/>
              </a:rPr>
              <a:t>CustomerID</a:t>
            </a:r>
            <a:r>
              <a:rPr lang="en-US" dirty="0">
                <a:solidFill>
                  <a:srgbClr val="0E0E0E"/>
                </a:solidFill>
                <a:effectLst/>
                <a:latin typeface=".SF NS"/>
              </a:rPr>
              <a:t> column in the </a:t>
            </a:r>
            <a:r>
              <a:rPr lang="en-US" dirty="0" err="1">
                <a:solidFill>
                  <a:srgbClr val="0E0E0E"/>
                </a:solidFill>
                <a:effectLst/>
                <a:latin typeface=".AppleSystemUIFontMonospaced"/>
              </a:rPr>
              <a:t>VIPCustomer</a:t>
            </a:r>
            <a:r>
              <a:rPr lang="en-US" dirty="0">
                <a:solidFill>
                  <a:srgbClr val="0E0E0E"/>
                </a:solidFill>
                <a:effectLst/>
                <a:latin typeface=".SF NS"/>
              </a:rPr>
              <a:t> table references the </a:t>
            </a:r>
            <a:r>
              <a:rPr lang="en-US" dirty="0" err="1">
                <a:solidFill>
                  <a:srgbClr val="0E0E0E"/>
                </a:solidFill>
                <a:effectLst/>
                <a:latin typeface=".AppleSystemUIFontMonospaced"/>
              </a:rPr>
              <a:t>CustomerID</a:t>
            </a:r>
            <a:r>
              <a:rPr lang="en-US" dirty="0">
                <a:solidFill>
                  <a:srgbClr val="0E0E0E"/>
                </a:solidFill>
                <a:effectLst/>
                <a:latin typeface=".SF NS"/>
              </a:rPr>
              <a:t> column in the </a:t>
            </a:r>
            <a:r>
              <a:rPr lang="en-US" dirty="0">
                <a:solidFill>
                  <a:srgbClr val="0E0E0E"/>
                </a:solidFill>
                <a:effectLst/>
                <a:latin typeface=".AppleSystemUIFontMonospaced"/>
              </a:rPr>
              <a:t>Customer</a:t>
            </a:r>
            <a:r>
              <a:rPr lang="en-US" dirty="0">
                <a:solidFill>
                  <a:srgbClr val="0E0E0E"/>
                </a:solidFill>
                <a:effectLst/>
                <a:latin typeface=".SF NS"/>
              </a:rPr>
              <a:t> table, establishing a link between the two tables.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DDA711F-50B9-FEBD-FD52-6393124C59E4}"/>
              </a:ext>
            </a:extLst>
          </p:cNvPr>
          <p:cNvSpPr txBox="1"/>
          <p:nvPr/>
        </p:nvSpPr>
        <p:spPr>
          <a:xfrm>
            <a:off x="7402286" y="1970314"/>
            <a:ext cx="28411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have two tables: </a:t>
            </a:r>
            <a:r>
              <a:rPr lang="en-US" dirty="0" err="1"/>
              <a:t>VIPCustomer</a:t>
            </a:r>
            <a:r>
              <a:rPr lang="en-US" dirty="0"/>
              <a:t> (that we created) and an existing table called Customer.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05DA7B9-0496-2FB2-590B-4E7CFEE48A89}"/>
              </a:ext>
            </a:extLst>
          </p:cNvPr>
          <p:cNvCxnSpPr/>
          <p:nvPr/>
        </p:nvCxnSpPr>
        <p:spPr>
          <a:xfrm flipH="1">
            <a:off x="4572000" y="2416629"/>
            <a:ext cx="2712479" cy="6254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09EC7A0-0B03-6564-7807-572784A61B49}"/>
              </a:ext>
            </a:extLst>
          </p:cNvPr>
          <p:cNvCxnSpPr>
            <a:stCxn id="12" idx="2"/>
          </p:cNvCxnSpPr>
          <p:nvPr/>
        </p:nvCxnSpPr>
        <p:spPr>
          <a:xfrm flipH="1">
            <a:off x="7284479" y="3170643"/>
            <a:ext cx="1538393" cy="11183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8EDC227-0DA2-4FE5-A11A-2A8922D6F456}"/>
              </a:ext>
            </a:extLst>
          </p:cNvPr>
          <p:cNvSpPr txBox="1"/>
          <p:nvPr/>
        </p:nvSpPr>
        <p:spPr>
          <a:xfrm>
            <a:off x="9481457" y="3429000"/>
            <a:ext cx="22206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could have made it less confusing if we’d named the two IDs differently. </a:t>
            </a:r>
            <a:r>
              <a:rPr lang="en-US" dirty="0">
                <a:sym typeface="Wingdings" pitchFamily="2" charset="2"/>
              </a:rPr>
              <a:t>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21796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961C31-4839-3D28-6A89-B2FB836DF7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3653351" cy="550174"/>
          </a:xfrm>
        </p:spPr>
        <p:txBody>
          <a:bodyPr>
            <a:normAutofit/>
          </a:bodyPr>
          <a:lstStyle/>
          <a:p>
            <a:r>
              <a:rPr lang="en-US" dirty="0"/>
              <a:t>Insert into &lt;Table&gt;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657F77-4DDC-D983-E619-B1DF9B09E7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728825"/>
            <a:ext cx="4549386" cy="1916195"/>
          </a:xfrm>
        </p:spPr>
        <p:txBody>
          <a:bodyPr anchor="t"/>
          <a:lstStyle/>
          <a:p>
            <a:r>
              <a:rPr lang="en-US" sz="1800" dirty="0">
                <a:solidFill>
                  <a:srgbClr val="0E0E0E"/>
                </a:solidFill>
                <a:effectLst/>
                <a:latin typeface=".SF NS"/>
              </a:rPr>
              <a:t>To insert data into the </a:t>
            </a:r>
            <a:r>
              <a:rPr lang="en-US" sz="1800" dirty="0" err="1">
                <a:solidFill>
                  <a:srgbClr val="0E0E0E"/>
                </a:solidFill>
                <a:effectLst/>
                <a:latin typeface=".AppleSystemUIFontMonospaced"/>
              </a:rPr>
              <a:t>VIPCustomer</a:t>
            </a:r>
            <a:r>
              <a:rPr lang="en-US" sz="1800" dirty="0">
                <a:solidFill>
                  <a:srgbClr val="0E0E0E"/>
                </a:solidFill>
                <a:effectLst/>
                <a:latin typeface=".SF NS"/>
              </a:rPr>
              <a:t> table, you use the SQL </a:t>
            </a:r>
            <a:r>
              <a:rPr lang="en-US" sz="1800" dirty="0">
                <a:solidFill>
                  <a:srgbClr val="0E0E0E"/>
                </a:solidFill>
                <a:effectLst/>
                <a:latin typeface=".AppleSystemUIFontMonospaced"/>
              </a:rPr>
              <a:t>INSERT INTO</a:t>
            </a:r>
            <a:r>
              <a:rPr lang="en-US" sz="1800" dirty="0">
                <a:solidFill>
                  <a:srgbClr val="0E0E0E"/>
                </a:solidFill>
                <a:effectLst/>
                <a:latin typeface=".SF NS"/>
              </a:rPr>
              <a:t> statement. The syntax depends on whether you’re inserting values for all columns or just a subset of them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573111-56B8-BCF8-B323-329164C1C2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32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7038FE-9C2E-B14B-CD5A-DCAC8462A8A1}"/>
              </a:ext>
            </a:extLst>
          </p:cNvPr>
          <p:cNvSpPr txBox="1"/>
          <p:nvPr/>
        </p:nvSpPr>
        <p:spPr>
          <a:xfrm>
            <a:off x="5560787" y="873533"/>
            <a:ext cx="40168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E0E0E"/>
                </a:solidFill>
                <a:effectLst/>
                <a:latin typeface=".SF NS"/>
              </a:rPr>
              <a:t>Example 1: Insert data into all columns:</a:t>
            </a:r>
            <a:endParaRPr lang="en-US" dirty="0">
              <a:solidFill>
                <a:srgbClr val="0E0E0E"/>
              </a:solidFill>
              <a:effectLst/>
              <a:latin typeface=".SF N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623E41D-077E-265B-548D-DF7AC442B9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0787" y="1512805"/>
            <a:ext cx="5740400" cy="660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72CD29B-1200-8209-F91A-C7D3C13978E9}"/>
              </a:ext>
            </a:extLst>
          </p:cNvPr>
          <p:cNvSpPr txBox="1"/>
          <p:nvPr/>
        </p:nvSpPr>
        <p:spPr>
          <a:xfrm>
            <a:off x="5560787" y="2267469"/>
            <a:ext cx="582748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E0E0E"/>
                </a:solidFill>
                <a:effectLst/>
              </a:rPr>
              <a:t>In this example, values are provided for all columns in the </a:t>
            </a:r>
            <a:r>
              <a:rPr lang="en-US" dirty="0" err="1">
                <a:solidFill>
                  <a:srgbClr val="0E0E0E"/>
                </a:solidFill>
                <a:effectLst/>
              </a:rPr>
              <a:t>VIPCustomer</a:t>
            </a:r>
            <a:r>
              <a:rPr lang="en-US" dirty="0">
                <a:solidFill>
                  <a:srgbClr val="0E0E0E"/>
                </a:solidFill>
                <a:effectLst/>
              </a:rPr>
              <a:t> table. Make sure that the values match the data types specified for each column.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3488A9D-B131-3B07-B33D-CBF451B7F84D}"/>
              </a:ext>
            </a:extLst>
          </p:cNvPr>
          <p:cNvSpPr txBox="1"/>
          <p:nvPr/>
        </p:nvSpPr>
        <p:spPr>
          <a:xfrm>
            <a:off x="5473701" y="3473734"/>
            <a:ext cx="45493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E0E0E"/>
                </a:solidFill>
                <a:effectLst/>
                <a:latin typeface=".SF NS"/>
              </a:rPr>
              <a:t>Example 2: Insert data into specific columns:</a:t>
            </a:r>
            <a:endParaRPr lang="en-US" dirty="0">
              <a:solidFill>
                <a:srgbClr val="0E0E0E"/>
              </a:solidFill>
              <a:effectLst/>
              <a:latin typeface=".SF NS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803C00D-40C5-2019-098E-C8EDBE3B5B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0787" y="3992755"/>
            <a:ext cx="5664200" cy="6223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C0C620B-9425-0543-9FFE-3E44C961D32D}"/>
              </a:ext>
            </a:extLst>
          </p:cNvPr>
          <p:cNvSpPr txBox="1"/>
          <p:nvPr/>
        </p:nvSpPr>
        <p:spPr>
          <a:xfrm>
            <a:off x="5560787" y="4764744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E0E0E"/>
                </a:solidFill>
                <a:effectLst/>
              </a:rPr>
              <a:t>Here, only the </a:t>
            </a:r>
            <a:r>
              <a:rPr lang="en-US" dirty="0" err="1">
                <a:solidFill>
                  <a:srgbClr val="0E0E0E"/>
                </a:solidFill>
                <a:effectLst/>
              </a:rPr>
              <a:t>CustomerID</a:t>
            </a:r>
            <a:r>
              <a:rPr lang="en-US" dirty="0">
                <a:solidFill>
                  <a:srgbClr val="0E0E0E"/>
                </a:solidFill>
                <a:effectLst/>
              </a:rPr>
              <a:t>, FirstName, and Email are provided, so other columns will either take their default values or remain NULL if allowed</a:t>
            </a:r>
          </a:p>
        </p:txBody>
      </p:sp>
    </p:spTree>
    <p:extLst>
      <p:ext uri="{BB962C8B-B14F-4D97-AF65-F5344CB8AC3E}">
        <p14:creationId xmlns:p14="http://schemas.microsoft.com/office/powerpoint/2010/main" val="33395173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8661D-945A-F3F5-2791-6B351F1BA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Update &lt;table&gt;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68A2C6-4AC9-A0BB-7D1F-F6C62ACB83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6763" y="1940789"/>
            <a:ext cx="4099665" cy="3064773"/>
          </a:xfrm>
        </p:spPr>
        <p:txBody>
          <a:bodyPr anchor="t">
            <a:normAutofit fontScale="92500" lnSpcReduction="20000"/>
          </a:bodyPr>
          <a:lstStyle/>
          <a:p>
            <a:r>
              <a:rPr lang="en-US" dirty="0">
                <a:solidFill>
                  <a:srgbClr val="0E0E0E"/>
                </a:solidFill>
                <a:effectLst/>
                <a:latin typeface=".SF NS"/>
              </a:rPr>
              <a:t>To update existing records in </a:t>
            </a:r>
            <a:r>
              <a:rPr lang="en-US" dirty="0">
                <a:solidFill>
                  <a:srgbClr val="0E0E0E"/>
                </a:solidFill>
                <a:effectLst/>
                <a:latin typeface=".AppleSystemUIFontMonospaced"/>
              </a:rPr>
              <a:t>a</a:t>
            </a:r>
            <a:r>
              <a:rPr lang="en-US" dirty="0">
                <a:solidFill>
                  <a:srgbClr val="0E0E0E"/>
                </a:solidFill>
                <a:effectLst/>
                <a:latin typeface=".SF NS"/>
              </a:rPr>
              <a:t> table, you use the SQL </a:t>
            </a:r>
            <a:r>
              <a:rPr lang="en-US" dirty="0">
                <a:solidFill>
                  <a:srgbClr val="0E0E0E"/>
                </a:solidFill>
                <a:effectLst/>
                <a:latin typeface=".AppleSystemUIFontMonospaced"/>
              </a:rPr>
              <a:t>UPDATE</a:t>
            </a:r>
            <a:r>
              <a:rPr lang="en-US" dirty="0">
                <a:solidFill>
                  <a:srgbClr val="0E0E0E"/>
                </a:solidFill>
                <a:effectLst/>
                <a:latin typeface=".SF NS"/>
              </a:rPr>
              <a:t> statement along with the </a:t>
            </a:r>
            <a:r>
              <a:rPr lang="en-US" dirty="0">
                <a:solidFill>
                  <a:srgbClr val="0E0E0E"/>
                </a:solidFill>
                <a:effectLst/>
                <a:latin typeface=".AppleSystemUIFontMonospaced"/>
              </a:rPr>
              <a:t>SET</a:t>
            </a:r>
            <a:r>
              <a:rPr lang="en-US" dirty="0">
                <a:solidFill>
                  <a:srgbClr val="0E0E0E"/>
                </a:solidFill>
                <a:effectLst/>
                <a:latin typeface=".SF NS"/>
              </a:rPr>
              <a:t> clause to specify which columns to modify</a:t>
            </a:r>
          </a:p>
          <a:p>
            <a:r>
              <a:rPr lang="en-US" dirty="0">
                <a:solidFill>
                  <a:srgbClr val="0E0E0E"/>
                </a:solidFill>
                <a:effectLst/>
                <a:latin typeface=".SF NS"/>
              </a:rPr>
              <a:t>The </a:t>
            </a:r>
            <a:r>
              <a:rPr lang="en-US" dirty="0">
                <a:solidFill>
                  <a:srgbClr val="0E0E0E"/>
                </a:solidFill>
                <a:effectLst/>
                <a:latin typeface=".AppleSystemUIFontMonospaced"/>
              </a:rPr>
              <a:t>WHERE</a:t>
            </a:r>
            <a:r>
              <a:rPr lang="en-US" dirty="0">
                <a:solidFill>
                  <a:srgbClr val="0E0E0E"/>
                </a:solidFill>
                <a:effectLst/>
                <a:latin typeface=".SF NS"/>
              </a:rPr>
              <a:t> clause is critical in the </a:t>
            </a:r>
            <a:r>
              <a:rPr lang="en-US" dirty="0">
                <a:solidFill>
                  <a:srgbClr val="0E0E0E"/>
                </a:solidFill>
                <a:effectLst/>
                <a:latin typeface=".AppleSystemUIFontMonospaced"/>
              </a:rPr>
              <a:t>UPDATE</a:t>
            </a:r>
            <a:r>
              <a:rPr lang="en-US" dirty="0">
                <a:solidFill>
                  <a:srgbClr val="0E0E0E"/>
                </a:solidFill>
                <a:effectLst/>
                <a:latin typeface=".SF NS"/>
              </a:rPr>
              <a:t> statement to target specific rows. If you omit it, </a:t>
            </a:r>
            <a:r>
              <a:rPr lang="en-US" b="1" dirty="0">
                <a:solidFill>
                  <a:srgbClr val="0E0E0E"/>
                </a:solidFill>
                <a:effectLst/>
                <a:latin typeface=".SF NS"/>
              </a:rPr>
              <a:t>all rows</a:t>
            </a:r>
            <a:r>
              <a:rPr lang="en-US" dirty="0">
                <a:solidFill>
                  <a:srgbClr val="0E0E0E"/>
                </a:solidFill>
                <a:effectLst/>
                <a:latin typeface=".SF NS"/>
              </a:rPr>
              <a:t> in the table will be updated.</a:t>
            </a:r>
          </a:p>
          <a:p>
            <a:r>
              <a:rPr lang="en-US" dirty="0">
                <a:solidFill>
                  <a:srgbClr val="0E0E0E"/>
                </a:solidFill>
                <a:effectLst/>
                <a:latin typeface=".SF NS"/>
              </a:rPr>
              <a:t>Always ensure that the values being inserted or updated conform to the data types and constraints defined in the table (e.g., not null, unique, etc.).</a:t>
            </a:r>
          </a:p>
          <a:p>
            <a:endParaRPr lang="en-US" dirty="0">
              <a:solidFill>
                <a:srgbClr val="0E0E0E"/>
              </a:solidFill>
              <a:effectLst/>
              <a:latin typeface=".SF NS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F25486-E980-B58C-1DF2-501802471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33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195CAF-39B0-499E-6B67-EE2BA39FCC53}"/>
              </a:ext>
            </a:extLst>
          </p:cNvPr>
          <p:cNvSpPr txBox="1"/>
          <p:nvPr/>
        </p:nvSpPr>
        <p:spPr>
          <a:xfrm>
            <a:off x="5682343" y="1350219"/>
            <a:ext cx="35269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E0E0E"/>
                </a:solidFill>
                <a:effectLst/>
                <a:latin typeface=".SF NS"/>
              </a:rPr>
              <a:t>Example 1: Update a single column</a:t>
            </a:r>
            <a:endParaRPr lang="en-US" dirty="0">
              <a:solidFill>
                <a:srgbClr val="0E0E0E"/>
              </a:solidFill>
              <a:effectLst/>
              <a:latin typeface=".SF N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68A8E56-33DE-2D44-D423-E4889299A3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2343" y="1905000"/>
            <a:ext cx="4089400" cy="6096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905E019-F064-AC82-7EA2-2F4BDED33222}"/>
              </a:ext>
            </a:extLst>
          </p:cNvPr>
          <p:cNvSpPr txBox="1"/>
          <p:nvPr/>
        </p:nvSpPr>
        <p:spPr>
          <a:xfrm>
            <a:off x="5569237" y="267152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E0E0E"/>
                </a:solidFill>
                <a:effectLst/>
                <a:latin typeface=".SF NS"/>
              </a:rPr>
              <a:t>This updates the email of the customer with </a:t>
            </a:r>
            <a:r>
              <a:rPr lang="en-US" dirty="0" err="1">
                <a:solidFill>
                  <a:srgbClr val="0E0E0E"/>
                </a:solidFill>
                <a:effectLst/>
                <a:latin typeface=".AppleSystemUIFontMonospaced"/>
              </a:rPr>
              <a:t>CustomerID</a:t>
            </a:r>
            <a:r>
              <a:rPr lang="en-US" dirty="0">
                <a:solidFill>
                  <a:srgbClr val="0E0E0E"/>
                </a:solidFill>
                <a:effectLst/>
                <a:latin typeface=".AppleSystemUIFontMonospaced"/>
              </a:rPr>
              <a:t> = 1</a:t>
            </a:r>
            <a:r>
              <a:rPr lang="en-US" dirty="0">
                <a:solidFill>
                  <a:srgbClr val="0E0E0E"/>
                </a:solidFill>
                <a:effectLst/>
                <a:latin typeface=".SF NS"/>
              </a:rPr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72DD978-7312-8F32-099D-D6E15D80CC06}"/>
              </a:ext>
            </a:extLst>
          </p:cNvPr>
          <p:cNvSpPr txBox="1"/>
          <p:nvPr/>
        </p:nvSpPr>
        <p:spPr>
          <a:xfrm>
            <a:off x="5595259" y="3623499"/>
            <a:ext cx="38317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E0E0E"/>
                </a:solidFill>
                <a:effectLst/>
                <a:latin typeface=".SF NS"/>
              </a:rPr>
              <a:t>Example 2: Update multiple columns:</a:t>
            </a:r>
            <a:endParaRPr lang="en-US" dirty="0">
              <a:solidFill>
                <a:srgbClr val="0E0E0E"/>
              </a:solidFill>
              <a:effectLst/>
              <a:latin typeface=".SF N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706894C-EB24-E228-A815-A7541681F1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2343" y="4155252"/>
            <a:ext cx="5842000" cy="6096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BD75EF7-A1FB-7F0B-C0CE-4D8D88593DBF}"/>
              </a:ext>
            </a:extLst>
          </p:cNvPr>
          <p:cNvSpPr txBox="1"/>
          <p:nvPr/>
        </p:nvSpPr>
        <p:spPr>
          <a:xfrm>
            <a:off x="5682343" y="5005562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E0E0E"/>
                </a:solidFill>
                <a:effectLst/>
                <a:latin typeface=".SF NS"/>
              </a:rPr>
              <a:t>Here, both the </a:t>
            </a:r>
            <a:r>
              <a:rPr lang="en-US" dirty="0" err="1">
                <a:solidFill>
                  <a:srgbClr val="0E0E0E"/>
                </a:solidFill>
                <a:effectLst/>
                <a:latin typeface=".AppleSystemUIFontMonospaced"/>
              </a:rPr>
              <a:t>LastName</a:t>
            </a:r>
            <a:r>
              <a:rPr lang="en-US" dirty="0">
                <a:solidFill>
                  <a:srgbClr val="0E0E0E"/>
                </a:solidFill>
                <a:effectLst/>
                <a:latin typeface=".SF NS"/>
              </a:rPr>
              <a:t> and </a:t>
            </a:r>
            <a:r>
              <a:rPr lang="en-US" dirty="0">
                <a:solidFill>
                  <a:srgbClr val="0E0E0E"/>
                </a:solidFill>
                <a:effectLst/>
                <a:latin typeface=".AppleSystemUIFontMonospaced"/>
              </a:rPr>
              <a:t>Email</a:t>
            </a:r>
            <a:r>
              <a:rPr lang="en-US" dirty="0">
                <a:solidFill>
                  <a:srgbClr val="0E0E0E"/>
                </a:solidFill>
                <a:effectLst/>
                <a:latin typeface=".SF NS"/>
              </a:rPr>
              <a:t> are updated for the customer with </a:t>
            </a:r>
            <a:r>
              <a:rPr lang="en-US" dirty="0" err="1">
                <a:solidFill>
                  <a:srgbClr val="0E0E0E"/>
                </a:solidFill>
                <a:effectLst/>
                <a:latin typeface=".AppleSystemUIFontMonospaced"/>
              </a:rPr>
              <a:t>CustomerID</a:t>
            </a:r>
            <a:r>
              <a:rPr lang="en-US" dirty="0">
                <a:solidFill>
                  <a:srgbClr val="0E0E0E"/>
                </a:solidFill>
                <a:effectLst/>
                <a:latin typeface=".AppleSystemUIFontMonospaced"/>
              </a:rPr>
              <a:t> = 2</a:t>
            </a:r>
            <a:r>
              <a:rPr lang="en-US" dirty="0">
                <a:solidFill>
                  <a:srgbClr val="0E0E0E"/>
                </a:solidFill>
                <a:effectLst/>
                <a:latin typeface=".SF N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947417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E29EE-62DB-9B49-0094-42D31D5EC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5024951" cy="550174"/>
          </a:xfrm>
        </p:spPr>
        <p:txBody>
          <a:bodyPr/>
          <a:lstStyle/>
          <a:p>
            <a:r>
              <a:rPr lang="en-US" dirty="0"/>
              <a:t>DROP TABLE &lt;Table Name&gt;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A38D75-80DD-46A3-6919-DF97A459FD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451113"/>
            <a:ext cx="6146179" cy="4524237"/>
          </a:xfrm>
        </p:spPr>
        <p:txBody>
          <a:bodyPr/>
          <a:lstStyle/>
          <a:p>
            <a:r>
              <a:rPr lang="en-US" b="1" dirty="0">
                <a:solidFill>
                  <a:srgbClr val="0E0E0E"/>
                </a:solidFill>
                <a:effectLst/>
                <a:latin typeface=".SF NS"/>
              </a:rPr>
              <a:t>DROP TABLE</a:t>
            </a:r>
            <a:r>
              <a:rPr lang="en-US" dirty="0">
                <a:solidFill>
                  <a:srgbClr val="0E0E0E"/>
                </a:solidFill>
                <a:effectLst/>
                <a:latin typeface=".SF NS"/>
              </a:rPr>
              <a:t>: Completely deletes the table from the database.</a:t>
            </a:r>
          </a:p>
          <a:p>
            <a:r>
              <a:rPr lang="en-US" dirty="0">
                <a:solidFill>
                  <a:srgbClr val="0E0E0E"/>
                </a:solidFill>
                <a:effectLst/>
                <a:latin typeface=".SF NS"/>
              </a:rPr>
              <a:t>This action </a:t>
            </a:r>
            <a:r>
              <a:rPr lang="en-US" b="1" dirty="0">
                <a:solidFill>
                  <a:srgbClr val="0E0E0E"/>
                </a:solidFill>
                <a:effectLst/>
                <a:latin typeface=".SF NS"/>
              </a:rPr>
              <a:t>cannot be undone</a:t>
            </a:r>
            <a:r>
              <a:rPr lang="en-US" dirty="0">
                <a:solidFill>
                  <a:srgbClr val="0E0E0E"/>
                </a:solidFill>
                <a:effectLst/>
                <a:latin typeface=".SF NS"/>
              </a:rPr>
              <a:t>, so use it carefully.</a:t>
            </a:r>
          </a:p>
          <a:p>
            <a:r>
              <a:rPr lang="en-US" dirty="0">
                <a:solidFill>
                  <a:srgbClr val="0E0E0E"/>
                </a:solidFill>
                <a:effectLst/>
                <a:latin typeface=".SF NS"/>
              </a:rPr>
              <a:t>Any foreign key constraints that reference the table will also be affected, and depending on your database’s configuration, you may need to drop those constraints first.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C8FE61-48D4-EE09-D485-234D7EB72A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34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018F64-C399-46F7-55D1-0416646A34A7}"/>
              </a:ext>
            </a:extLst>
          </p:cNvPr>
          <p:cNvSpPr txBox="1"/>
          <p:nvPr/>
        </p:nvSpPr>
        <p:spPr>
          <a:xfrm>
            <a:off x="7315198" y="1613118"/>
            <a:ext cx="3951515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To delete the </a:t>
            </a:r>
            <a:r>
              <a:rPr lang="en-US" sz="1400" dirty="0" err="1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VIPCustomer</a:t>
            </a:r>
            <a:r>
              <a:rPr lang="en-US" sz="140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 table from the database, you would use the SQL DROP TABLE statement. This command removes the entire table, including all of its data, structure, and relationships.</a:t>
            </a:r>
            <a:endParaRPr lang="en-US" sz="14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1400" b="1" dirty="0">
              <a:solidFill>
                <a:srgbClr val="800000"/>
              </a:solidFill>
              <a:effectLst/>
              <a:latin typeface="Menlo" panose="020B060903080402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DROP</a:t>
            </a:r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TABLE</a:t>
            </a:r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VIPCustomer</a:t>
            </a:r>
            <a:r>
              <a:rPr lang="en-US" sz="1400" dirty="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;</a:t>
            </a:r>
            <a:endParaRPr lang="en-US" sz="14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A291225-9F92-9675-73EA-9B8AC8544245}"/>
              </a:ext>
            </a:extLst>
          </p:cNvPr>
          <p:cNvSpPr txBox="1"/>
          <p:nvPr/>
        </p:nvSpPr>
        <p:spPr>
          <a:xfrm>
            <a:off x="7315198" y="3677812"/>
            <a:ext cx="3951515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If you want to keep the table structure but remove all the data, you would use the TRUNCATE statement instead:</a:t>
            </a:r>
            <a:endParaRPr lang="en-US" sz="14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14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solidFill>
                  <a:srgbClr val="750503"/>
                </a:solidFill>
                <a:effectLst/>
                <a:latin typeface="Menlo" panose="020B0609030804020204" pitchFamily="49" charset="0"/>
              </a:rPr>
              <a:t>TRUNCATE</a:t>
            </a:r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TABLE</a:t>
            </a:r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VIPCustomer</a:t>
            </a:r>
            <a:r>
              <a:rPr lang="en-US" sz="1400" dirty="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;</a:t>
            </a:r>
            <a:endParaRPr lang="en-US" sz="14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5286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9227F72E-DF13-4E4F-A70F-8D2E88CAE0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1C050D-23B6-2E4F-8A77-50F5D55C3A76}" type="slidenum">
              <a:rPr lang="en-US" altLang="en-US"/>
              <a:pPr/>
              <a:t>4</a:t>
            </a:fld>
            <a:endParaRPr lang="en-US" altLang="en-US"/>
          </a:p>
        </p:txBody>
      </p:sp>
      <p:sp>
        <p:nvSpPr>
          <p:cNvPr id="49154" name="Rectangle 2">
            <a:extLst>
              <a:ext uri="{FF2B5EF4-FFF2-40B4-BE49-F238E27FC236}">
                <a16:creationId xmlns:a16="http://schemas.microsoft.com/office/drawing/2014/main" id="{576C3C9E-B3BD-754C-94F0-8B1FEFAC217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Doing it without a DBMS...</a:t>
            </a:r>
          </a:p>
        </p:txBody>
      </p:sp>
      <p:sp>
        <p:nvSpPr>
          <p:cNvPr id="49155" name="Rectangle 3">
            <a:extLst>
              <a:ext uri="{FF2B5EF4-FFF2-40B4-BE49-F238E27FC236}">
                <a16:creationId xmlns:a16="http://schemas.microsoft.com/office/drawing/2014/main" id="{268CC942-28DB-964B-BE07-CFB6873BD1E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z="2000" dirty="0"/>
              <a:t>Enroll “Mary Johnson” in “CS 452”:</a:t>
            </a:r>
          </a:p>
          <a:p>
            <a:endParaRPr lang="en-US" altLang="en-US" dirty="0"/>
          </a:p>
        </p:txBody>
      </p:sp>
      <p:sp>
        <p:nvSpPr>
          <p:cNvPr id="49156" name="AutoShape 4">
            <a:extLst>
              <a:ext uri="{FF2B5EF4-FFF2-40B4-BE49-F238E27FC236}">
                <a16:creationId xmlns:a16="http://schemas.microsoft.com/office/drawing/2014/main" id="{621BABF2-8EC3-1144-A2F4-F34302888E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71584" y="2039108"/>
            <a:ext cx="5004929" cy="3936242"/>
          </a:xfrm>
          <a:prstGeom prst="foldedCorner">
            <a:avLst>
              <a:gd name="adj" fmla="val 19375"/>
            </a:avLst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square">
            <a:spAutoFit/>
          </a:bodyPr>
          <a:lstStyle/>
          <a:p>
            <a:pPr marL="971550" lvl="1" indent="-514350">
              <a:lnSpc>
                <a:spcPct val="90000"/>
              </a:lnSpc>
              <a:spcBef>
                <a:spcPct val="0"/>
              </a:spcBef>
              <a:buFont typeface="+mj-lt"/>
              <a:buAutoNum type="arabicPeriod"/>
            </a:pPr>
            <a:r>
              <a:rPr lang="en-US" altLang="en-US" sz="2800" dirty="0"/>
              <a:t>Read ‘</a:t>
            </a:r>
            <a:r>
              <a:rPr lang="en-US" altLang="en-US" sz="2800" dirty="0" err="1"/>
              <a:t>students.txt</a:t>
            </a:r>
            <a:r>
              <a:rPr lang="en-US" altLang="en-US" sz="2800" dirty="0"/>
              <a:t>’</a:t>
            </a:r>
          </a:p>
          <a:p>
            <a:pPr marL="971550" lvl="1" indent="-514350">
              <a:lnSpc>
                <a:spcPct val="90000"/>
              </a:lnSpc>
              <a:spcBef>
                <a:spcPct val="0"/>
              </a:spcBef>
              <a:buFont typeface="+mj-lt"/>
              <a:buAutoNum type="arabicPeriod"/>
            </a:pPr>
            <a:r>
              <a:rPr lang="en-US" altLang="en-US" sz="2800" dirty="0"/>
              <a:t>Read ‘</a:t>
            </a:r>
            <a:r>
              <a:rPr lang="en-US" altLang="en-US" sz="2800" dirty="0" err="1"/>
              <a:t>courses.txt</a:t>
            </a:r>
            <a:r>
              <a:rPr lang="en-US" altLang="en-US" sz="2800" dirty="0"/>
              <a:t>’</a:t>
            </a:r>
          </a:p>
          <a:p>
            <a:pPr marL="971550" lvl="1" indent="-514350">
              <a:lnSpc>
                <a:spcPct val="90000"/>
              </a:lnSpc>
              <a:spcBef>
                <a:spcPct val="0"/>
              </a:spcBef>
              <a:buFont typeface="+mj-lt"/>
              <a:buAutoNum type="arabicPeriod"/>
            </a:pPr>
            <a:r>
              <a:rPr lang="en-US" altLang="en-US" sz="2800" dirty="0"/>
              <a:t>Find &amp; update the record “Mary Johnson”</a:t>
            </a:r>
          </a:p>
          <a:p>
            <a:pPr marL="971550" lvl="1" indent="-514350">
              <a:lnSpc>
                <a:spcPct val="90000"/>
              </a:lnSpc>
              <a:spcBef>
                <a:spcPct val="0"/>
              </a:spcBef>
              <a:buFont typeface="+mj-lt"/>
              <a:buAutoNum type="arabicPeriod"/>
            </a:pPr>
            <a:r>
              <a:rPr lang="en-US" altLang="en-US" sz="2800" dirty="0"/>
              <a:t>Find &amp; update the record “CS 452”</a:t>
            </a:r>
          </a:p>
          <a:p>
            <a:pPr marL="971550" lvl="1" indent="-514350">
              <a:lnSpc>
                <a:spcPct val="90000"/>
              </a:lnSpc>
              <a:spcBef>
                <a:spcPct val="0"/>
              </a:spcBef>
              <a:buFont typeface="+mj-lt"/>
              <a:buAutoNum type="arabicPeriod"/>
            </a:pPr>
            <a:r>
              <a:rPr lang="en-US" altLang="en-US" sz="2800" dirty="0"/>
              <a:t>Write “</a:t>
            </a:r>
            <a:r>
              <a:rPr lang="en-US" altLang="en-US" sz="2800" dirty="0" err="1"/>
              <a:t>students.txt</a:t>
            </a:r>
            <a:r>
              <a:rPr lang="en-US" altLang="en-US" sz="2800" dirty="0"/>
              <a:t>”</a:t>
            </a:r>
          </a:p>
          <a:p>
            <a:pPr marL="971550" lvl="1" indent="-514350">
              <a:lnSpc>
                <a:spcPct val="90000"/>
              </a:lnSpc>
              <a:spcBef>
                <a:spcPct val="0"/>
              </a:spcBef>
              <a:buFont typeface="+mj-lt"/>
              <a:buAutoNum type="arabicPeriod"/>
            </a:pPr>
            <a:r>
              <a:rPr lang="en-US" altLang="en-US" sz="2800" dirty="0"/>
              <a:t>Write “</a:t>
            </a:r>
            <a:r>
              <a:rPr lang="en-US" altLang="en-US" sz="2800" dirty="0" err="1"/>
              <a:t>courses.txt</a:t>
            </a:r>
            <a:r>
              <a:rPr lang="en-US" altLang="en-US" sz="2800" dirty="0"/>
              <a:t>”</a:t>
            </a:r>
          </a:p>
        </p:txBody>
      </p:sp>
      <p:sp>
        <p:nvSpPr>
          <p:cNvPr id="49157" name="Text Box 5">
            <a:extLst>
              <a:ext uri="{FF2B5EF4-FFF2-40B4-BE49-F238E27FC236}">
                <a16:creationId xmlns:a16="http://schemas.microsoft.com/office/drawing/2014/main" id="{0C080830-E448-604B-948A-5F74278256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1299" y="2618428"/>
            <a:ext cx="36233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FontTx/>
              <a:buNone/>
            </a:pPr>
            <a:r>
              <a:rPr lang="en-US" altLang="en-US" dirty="0"/>
              <a:t>Write a program to do the following: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>
            <a:extLst>
              <a:ext uri="{FF2B5EF4-FFF2-40B4-BE49-F238E27FC236}">
                <a16:creationId xmlns:a16="http://schemas.microsoft.com/office/drawing/2014/main" id="{8FFB595D-D977-F340-96E6-3AFA08E3EAF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88674" y="875542"/>
            <a:ext cx="10515600" cy="550487"/>
          </a:xfrm>
        </p:spPr>
        <p:txBody>
          <a:bodyPr/>
          <a:lstStyle/>
          <a:p>
            <a:r>
              <a:rPr lang="en-US" altLang="en-US" dirty="0"/>
              <a:t>Drawbacks of using file systems to store data:</a:t>
            </a:r>
          </a:p>
        </p:txBody>
      </p:sp>
      <p:sp>
        <p:nvSpPr>
          <p:cNvPr id="33795" name="Rectangle 3">
            <a:extLst>
              <a:ext uri="{FF2B5EF4-FFF2-40B4-BE49-F238E27FC236}">
                <a16:creationId xmlns:a16="http://schemas.microsoft.com/office/drawing/2014/main" id="{6285F213-94FD-3440-8B46-84533F4DC2A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87829" y="1681086"/>
            <a:ext cx="9816548" cy="3925058"/>
          </a:xfrm>
        </p:spPr>
        <p:txBody>
          <a:bodyPr anchor="t">
            <a:normAutofit/>
          </a:bodyPr>
          <a:lstStyle/>
          <a:p>
            <a:r>
              <a:rPr lang="en-US" altLang="en-US" sz="2400" dirty="0"/>
              <a:t>Data redundancy and inconsistency</a:t>
            </a:r>
          </a:p>
          <a:p>
            <a:pPr lvl="1"/>
            <a:r>
              <a:rPr lang="en-US" altLang="en-US" sz="2000" dirty="0"/>
              <a:t>Multiple file formats, duplication of information in different files</a:t>
            </a:r>
          </a:p>
          <a:p>
            <a:r>
              <a:rPr lang="en-US" altLang="en-US" sz="2400" dirty="0"/>
              <a:t>Difficulty accessing data </a:t>
            </a:r>
          </a:p>
          <a:p>
            <a:pPr lvl="1"/>
            <a:r>
              <a:rPr lang="en-US" altLang="en-US" sz="2000" dirty="0"/>
              <a:t>Need to write a new program to carry out each new task</a:t>
            </a:r>
          </a:p>
          <a:p>
            <a:r>
              <a:rPr lang="en-US" altLang="en-US" sz="2400" dirty="0"/>
              <a:t>Concurrent Access by multiple users (How do you assure consistency?)</a:t>
            </a:r>
          </a:p>
          <a:p>
            <a:r>
              <a:rPr lang="en-US" altLang="en-US" sz="2400" dirty="0"/>
              <a:t>Integrity problems (What if there is a failure in the middle of an update?)</a:t>
            </a:r>
          </a:p>
          <a:p>
            <a:pPr lvl="2"/>
            <a:r>
              <a:rPr lang="en-US" altLang="en-US" sz="1800" dirty="0"/>
              <a:t>Integrity constraints  (e.g. account balance &gt; 0) become part of program code</a:t>
            </a:r>
          </a:p>
          <a:p>
            <a:pPr lvl="2"/>
            <a:r>
              <a:rPr lang="en-US" altLang="en-US" sz="1800" dirty="0"/>
              <a:t>Hard to add new constraints or change existing ones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1467A7D9-7ED4-254B-8FD3-8A3E0B9E9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59455C-C125-C04F-A222-A736E6E18F51}" type="slidenum">
              <a:rPr lang="en-US" altLang="en-US"/>
              <a:pPr/>
              <a:t>6</a:t>
            </a:fld>
            <a:endParaRPr lang="en-US" altLang="en-US"/>
          </a:p>
        </p:txBody>
      </p:sp>
      <p:sp>
        <p:nvSpPr>
          <p:cNvPr id="15362" name="Rectangle 2">
            <a:extLst>
              <a:ext uri="{FF2B5EF4-FFF2-40B4-BE49-F238E27FC236}">
                <a16:creationId xmlns:a16="http://schemas.microsoft.com/office/drawing/2014/main" id="{EF167F09-64AF-D343-A523-74E29E95656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Functionality of a DBMS</a:t>
            </a:r>
          </a:p>
        </p:txBody>
      </p:sp>
      <p:sp>
        <p:nvSpPr>
          <p:cNvPr id="15363" name="Rectangle 3">
            <a:extLst>
              <a:ext uri="{FF2B5EF4-FFF2-40B4-BE49-F238E27FC236}">
                <a16:creationId xmlns:a16="http://schemas.microsoft.com/office/drawing/2014/main" id="{C95BFCAA-59A4-0C4E-92F1-6F9A62B80D5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8200" y="1547191"/>
            <a:ext cx="8178800" cy="4457700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90000"/>
              </a:lnSpc>
              <a:buFontTx/>
              <a:buNone/>
            </a:pPr>
            <a:r>
              <a:rPr lang="en-US" altLang="en-US" sz="2400" dirty="0"/>
              <a:t>The programmer sees :</a:t>
            </a:r>
          </a:p>
          <a:p>
            <a:pPr>
              <a:lnSpc>
                <a:spcPct val="90000"/>
              </a:lnSpc>
            </a:pPr>
            <a:r>
              <a:rPr lang="en-US" altLang="en-US" sz="2400" dirty="0"/>
              <a:t>Data Definition Language – DDL</a:t>
            </a:r>
          </a:p>
          <a:p>
            <a:pPr lvl="1">
              <a:lnSpc>
                <a:spcPct val="90000"/>
              </a:lnSpc>
            </a:pPr>
            <a:r>
              <a:rPr lang="en-US" altLang="en-US" sz="2100" dirty="0"/>
              <a:t>Create tables</a:t>
            </a:r>
          </a:p>
          <a:p>
            <a:pPr>
              <a:lnSpc>
                <a:spcPct val="90000"/>
              </a:lnSpc>
            </a:pPr>
            <a:r>
              <a:rPr lang="en-US" altLang="en-US" sz="2400" dirty="0"/>
              <a:t>Data Manipulation Language - DML</a:t>
            </a:r>
          </a:p>
          <a:p>
            <a:pPr lvl="1">
              <a:lnSpc>
                <a:spcPct val="90000"/>
              </a:lnSpc>
            </a:pPr>
            <a:r>
              <a:rPr lang="en-US" altLang="en-US" sz="2000" dirty="0"/>
              <a:t>query language</a:t>
            </a:r>
          </a:p>
          <a:p>
            <a:pPr>
              <a:lnSpc>
                <a:spcPct val="90000"/>
              </a:lnSpc>
              <a:buFontTx/>
              <a:buNone/>
            </a:pPr>
            <a:endParaRPr lang="en-US" altLang="en-US" sz="2400" dirty="0"/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en-US" sz="2400" dirty="0"/>
              <a:t>Behind the scenes the DBMS has:</a:t>
            </a:r>
          </a:p>
          <a:p>
            <a:pPr>
              <a:lnSpc>
                <a:spcPct val="90000"/>
              </a:lnSpc>
            </a:pPr>
            <a:r>
              <a:rPr lang="en-US" altLang="en-US" sz="2400" dirty="0"/>
              <a:t>Query optimizer</a:t>
            </a:r>
          </a:p>
          <a:p>
            <a:pPr>
              <a:lnSpc>
                <a:spcPct val="90000"/>
              </a:lnSpc>
            </a:pPr>
            <a:r>
              <a:rPr lang="en-US" altLang="en-US" sz="2400" dirty="0"/>
              <a:t>Query engine</a:t>
            </a:r>
          </a:p>
          <a:p>
            <a:pPr>
              <a:lnSpc>
                <a:spcPct val="90000"/>
              </a:lnSpc>
            </a:pPr>
            <a:r>
              <a:rPr lang="en-US" altLang="en-US" sz="2400" dirty="0"/>
              <a:t>Storage management</a:t>
            </a:r>
          </a:p>
          <a:p>
            <a:pPr>
              <a:lnSpc>
                <a:spcPct val="90000"/>
              </a:lnSpc>
            </a:pPr>
            <a:r>
              <a:rPr lang="en-US" altLang="en-US" sz="2400" dirty="0"/>
              <a:t>Transaction Management (concurrency, recovery)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>
            <a:extLst>
              <a:ext uri="{FF2B5EF4-FFF2-40B4-BE49-F238E27FC236}">
                <a16:creationId xmlns:a16="http://schemas.microsoft.com/office/drawing/2014/main" id="{3CA42985-E9B4-2B4E-B592-FFCD1781A14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65010" y="624594"/>
            <a:ext cx="8077200" cy="609600"/>
          </a:xfrm>
        </p:spPr>
        <p:txBody>
          <a:bodyPr>
            <a:normAutofit/>
          </a:bodyPr>
          <a:lstStyle/>
          <a:p>
            <a:r>
              <a:rPr lang="en-US" altLang="en-US" dirty="0"/>
              <a:t>Data Definition Language (DDL)</a:t>
            </a:r>
          </a:p>
        </p:txBody>
      </p:sp>
      <p:sp>
        <p:nvSpPr>
          <p:cNvPr id="41987" name="Rectangle 3">
            <a:extLst>
              <a:ext uri="{FF2B5EF4-FFF2-40B4-BE49-F238E27FC236}">
                <a16:creationId xmlns:a16="http://schemas.microsoft.com/office/drawing/2014/main" id="{74C8AB1A-3EB9-AF4D-A51A-01DE4EC9F44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041953" y="1540148"/>
            <a:ext cx="8599004" cy="4586288"/>
          </a:xfrm>
        </p:spPr>
        <p:txBody>
          <a:bodyPr>
            <a:normAutofit/>
          </a:bodyPr>
          <a:lstStyle/>
          <a:p>
            <a:r>
              <a:rPr lang="en-US" altLang="en-US" sz="2000" dirty="0"/>
              <a:t>Specification notation for defining the database schema:</a:t>
            </a:r>
          </a:p>
          <a:p>
            <a:pPr marL="324000" lvl="1" indent="0">
              <a:buNone/>
            </a:pPr>
            <a:r>
              <a:rPr lang="en-US" altLang="en-US" sz="1800" b="1" dirty="0"/>
              <a:t>	     create table</a:t>
            </a:r>
            <a:r>
              <a:rPr lang="en-US" altLang="en-US" sz="1800" dirty="0"/>
              <a:t> </a:t>
            </a:r>
            <a:r>
              <a:rPr lang="en-US" altLang="en-US" sz="1800" i="1" dirty="0"/>
              <a:t>account</a:t>
            </a:r>
            <a:r>
              <a:rPr lang="en-US" altLang="en-US" sz="1800" dirty="0"/>
              <a:t> (</a:t>
            </a:r>
            <a:br>
              <a:rPr lang="en-US" altLang="en-US" sz="1800" dirty="0"/>
            </a:br>
            <a:r>
              <a:rPr lang="en-US" altLang="en-US" sz="1800" dirty="0"/>
              <a:t>       </a:t>
            </a:r>
            <a:r>
              <a:rPr lang="en-US" altLang="en-US" sz="1800" i="1" dirty="0"/>
              <a:t>account-number</a:t>
            </a:r>
            <a:r>
              <a:rPr lang="en-US" altLang="en-US" sz="1800" dirty="0"/>
              <a:t>  </a:t>
            </a:r>
            <a:r>
              <a:rPr lang="en-US" altLang="en-US" sz="1800" b="1" dirty="0"/>
              <a:t>char</a:t>
            </a:r>
            <a:r>
              <a:rPr lang="en-US" altLang="en-US" sz="1800" dirty="0"/>
              <a:t>(10),</a:t>
            </a:r>
            <a:br>
              <a:rPr lang="en-US" altLang="en-US" sz="1800" dirty="0"/>
            </a:br>
            <a:r>
              <a:rPr lang="en-US" altLang="en-US" sz="1800" dirty="0"/>
              <a:t>       </a:t>
            </a:r>
            <a:r>
              <a:rPr lang="en-US" altLang="en-US" sz="1800" i="1" dirty="0"/>
              <a:t>balance</a:t>
            </a:r>
            <a:r>
              <a:rPr lang="en-US" altLang="en-US" sz="1800" dirty="0"/>
              <a:t>  </a:t>
            </a:r>
            <a:r>
              <a:rPr lang="en-US" altLang="en-US" sz="1800" b="1" dirty="0"/>
              <a:t>integer</a:t>
            </a:r>
            <a:r>
              <a:rPr lang="en-US" altLang="en-US" sz="1800" dirty="0"/>
              <a:t>);</a:t>
            </a:r>
          </a:p>
          <a:p>
            <a:r>
              <a:rPr lang="en-US" altLang="en-US" sz="2000" dirty="0"/>
              <a:t>DDL compiler generates a set of tables stored in a </a:t>
            </a:r>
            <a:r>
              <a:rPr lang="en-US" altLang="en-US" sz="2000" i="1" dirty="0"/>
              <a:t>data dictionary</a:t>
            </a:r>
          </a:p>
          <a:p>
            <a:r>
              <a:rPr lang="en-US" altLang="en-US" sz="2000" dirty="0"/>
              <a:t>Data dictionary contains metadata (i.e., data about data)</a:t>
            </a:r>
          </a:p>
          <a:p>
            <a:pPr lvl="1"/>
            <a:r>
              <a:rPr lang="en-US" altLang="en-US" sz="1800" dirty="0"/>
              <a:t>Database schema </a:t>
            </a:r>
          </a:p>
          <a:p>
            <a:pPr lvl="2"/>
            <a:r>
              <a:rPr lang="en-US" altLang="en-US" sz="1700" dirty="0"/>
              <a:t> Information about tables, columns, data types, and constraints.</a:t>
            </a:r>
          </a:p>
          <a:p>
            <a:pPr lvl="1"/>
            <a:r>
              <a:rPr lang="en-US" altLang="en-US" sz="1800" dirty="0"/>
              <a:t>Data </a:t>
            </a:r>
            <a:r>
              <a:rPr lang="en-US" altLang="en-US" sz="1800" i="1" dirty="0"/>
              <a:t>storage and definition</a:t>
            </a:r>
            <a:r>
              <a:rPr lang="en-US" altLang="en-US" sz="1800" dirty="0"/>
              <a:t> language </a:t>
            </a:r>
          </a:p>
          <a:p>
            <a:pPr lvl="2"/>
            <a:r>
              <a:rPr lang="en-US" altLang="en-US" sz="1700" dirty="0"/>
              <a:t>Specifies how data is stored and accessed.</a:t>
            </a:r>
          </a:p>
          <a:p>
            <a:pPr lvl="2"/>
            <a:r>
              <a:rPr lang="en-US" altLang="en-US" sz="1700" dirty="0"/>
              <a:t>Includes indexing, partitioning, and other performance-related features.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83E0F70-D884-7D2F-2033-CBF7B1754630}"/>
              </a:ext>
            </a:extLst>
          </p:cNvPr>
          <p:cNvSpPr/>
          <p:nvPr/>
        </p:nvSpPr>
        <p:spPr>
          <a:xfrm>
            <a:off x="1719943" y="2123342"/>
            <a:ext cx="2841171" cy="1044401"/>
          </a:xfrm>
          <a:prstGeom prst="rect">
            <a:avLst/>
          </a:prstGeom>
          <a:solidFill>
            <a:schemeClr val="bg1">
              <a:lumMod val="85000"/>
              <a:alpha val="3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>
            <a:extLst>
              <a:ext uri="{FF2B5EF4-FFF2-40B4-BE49-F238E27FC236}">
                <a16:creationId xmlns:a16="http://schemas.microsoft.com/office/drawing/2014/main" id="{805FBEF7-77A3-7B43-AD08-CC06FAB40BE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Data Manipulation Language (DML)</a:t>
            </a:r>
          </a:p>
        </p:txBody>
      </p:sp>
      <p:sp>
        <p:nvSpPr>
          <p:cNvPr id="43011" name="Rectangle 3">
            <a:extLst>
              <a:ext uri="{FF2B5EF4-FFF2-40B4-BE49-F238E27FC236}">
                <a16:creationId xmlns:a16="http://schemas.microsoft.com/office/drawing/2014/main" id="{C504C541-6317-7B4C-8106-22B36D80028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en-US" sz="2400" dirty="0"/>
              <a:t>Language for accessing and manipulating the data organized by the appropriate data model</a:t>
            </a:r>
          </a:p>
          <a:p>
            <a:pPr lvl="1"/>
            <a:r>
              <a:rPr lang="en-US" altLang="en-US" sz="2000" dirty="0"/>
              <a:t>DML also known as </a:t>
            </a:r>
            <a:r>
              <a:rPr lang="en-US" altLang="en-US" sz="2000" b="1" dirty="0"/>
              <a:t>query language</a:t>
            </a:r>
          </a:p>
          <a:p>
            <a:r>
              <a:rPr lang="en-US" altLang="en-US" sz="2400" dirty="0"/>
              <a:t>Two classes of languages </a:t>
            </a:r>
          </a:p>
          <a:p>
            <a:pPr lvl="1"/>
            <a:r>
              <a:rPr lang="en-US" altLang="en-US" sz="2000" dirty="0"/>
              <a:t>Procedural – user specifies what data is required and how to get those data </a:t>
            </a:r>
          </a:p>
          <a:p>
            <a:pPr lvl="1"/>
            <a:r>
              <a:rPr lang="en-US" altLang="en-US" sz="2000" b="1" dirty="0"/>
              <a:t>Nonprocedural – user specifies what data is required without specifying how to get those data</a:t>
            </a:r>
          </a:p>
          <a:p>
            <a:r>
              <a:rPr lang="en-US" altLang="en-US" sz="2400" b="1" dirty="0"/>
              <a:t>SQL is the most widely used query language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Information Structuring in Databases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1451113"/>
            <a:ext cx="11029615" cy="4867800"/>
          </a:xfrm>
        </p:spPr>
        <p:txBody>
          <a:bodyPr>
            <a:normAutofit/>
          </a:bodyPr>
          <a:lstStyle/>
          <a:p>
            <a:r>
              <a:rPr lang="en-US" sz="2000" b="1" dirty="0"/>
              <a:t>Schema</a:t>
            </a:r>
            <a:r>
              <a:rPr lang="en-US" sz="2000" dirty="0"/>
              <a:t>: structure and organization of the database</a:t>
            </a:r>
          </a:p>
          <a:p>
            <a:r>
              <a:rPr lang="en-US" sz="2000" b="1" dirty="0"/>
              <a:t>Attribute</a:t>
            </a:r>
            <a:r>
              <a:rPr lang="en-US" sz="2000" dirty="0"/>
              <a:t>: relevant piece of information about the things of interest</a:t>
            </a:r>
          </a:p>
          <a:p>
            <a:r>
              <a:rPr lang="en-US" sz="2000" b="1" dirty="0"/>
              <a:t>Relationship</a:t>
            </a:r>
            <a:r>
              <a:rPr lang="en-US" sz="2000" dirty="0"/>
              <a:t>: connection between things of interest</a:t>
            </a:r>
          </a:p>
          <a:p>
            <a:r>
              <a:rPr lang="en-US" sz="2000" b="1" dirty="0"/>
              <a:t>Examples</a:t>
            </a:r>
            <a:r>
              <a:rPr lang="en-US" sz="2000" dirty="0"/>
              <a:t>:</a:t>
            </a:r>
          </a:p>
          <a:p>
            <a:pPr lvl="1"/>
            <a:r>
              <a:rPr lang="en-US" sz="1700" b="1" dirty="0"/>
              <a:t>Customer Database</a:t>
            </a:r>
            <a:r>
              <a:rPr lang="en-US" sz="1700" dirty="0"/>
              <a:t>: </a:t>
            </a:r>
          </a:p>
          <a:p>
            <a:pPr lvl="2"/>
            <a:r>
              <a:rPr lang="en-US" sz="1600" dirty="0"/>
              <a:t>Attributes: Name, address, phone, account balance, credit rating, credit card number.</a:t>
            </a:r>
          </a:p>
          <a:p>
            <a:pPr lvl="2"/>
            <a:r>
              <a:rPr lang="en-US" sz="1600" dirty="0"/>
              <a:t>Relationships: Purchase and payment details.</a:t>
            </a:r>
          </a:p>
          <a:p>
            <a:pPr lvl="1"/>
            <a:r>
              <a:rPr lang="en-US" sz="1700" b="1" dirty="0"/>
              <a:t>Student Database</a:t>
            </a:r>
            <a:r>
              <a:rPr lang="en-US" sz="1700" dirty="0"/>
              <a:t>: </a:t>
            </a:r>
          </a:p>
          <a:p>
            <a:pPr lvl="2"/>
            <a:r>
              <a:rPr lang="en-US" sz="1600" b="1" dirty="0"/>
              <a:t>Attributes</a:t>
            </a:r>
            <a:r>
              <a:rPr lang="en-US" sz="1600" dirty="0"/>
              <a:t>: Name, address, phone, total/completed hours, GPA, standing.</a:t>
            </a:r>
          </a:p>
          <a:p>
            <a:pPr lvl="2"/>
            <a:r>
              <a:rPr lang="en-US" sz="1600" b="1" dirty="0"/>
              <a:t>Relationships</a:t>
            </a:r>
            <a:r>
              <a:rPr lang="en-US" sz="1600" dirty="0"/>
              <a:t>: Courses, grades, library records, campus credit balance.</a:t>
            </a:r>
          </a:p>
        </p:txBody>
      </p:sp>
    </p:spTree>
    <p:extLst>
      <p:ext uri="{BB962C8B-B14F-4D97-AF65-F5344CB8AC3E}">
        <p14:creationId xmlns:p14="http://schemas.microsoft.com/office/powerpoint/2010/main" val="1613448732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Dividend">
      <a:majorFont>
        <a:latin typeface="Franklin Gothic Demi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27BD4C1-B6B1-4715-ABF9-E660A51A4EA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D289AE2-D2AE-49D1-AFAC-3A79F6794255}">
  <ds:schemaRefs>
    <ds:schemaRef ds:uri="http://www.w3.org/XML/1998/namespace"/>
    <ds:schemaRef ds:uri="http://schemas.microsoft.com/office/infopath/2007/PartnerControls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16c05727-aa75-4e4a-9b5f-8a80a1165891"/>
    <ds:schemaRef ds:uri="71af3243-3dd4-4a8d-8c0d-dd76da1f02a5"/>
    <ds:schemaRef ds:uri="http://schemas.microsoft.com/office/2006/metadata/properties"/>
    <ds:schemaRef ds:uri="http://purl.org/dc/dcmitype/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41E7CA09-9778-4414-AE97-8064B12DA30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39505</TotalTime>
  <Words>3196</Words>
  <Application>Microsoft Office PowerPoint</Application>
  <PresentationFormat>Widescreen</PresentationFormat>
  <Paragraphs>326</Paragraphs>
  <Slides>34</Slides>
  <Notes>6</Notes>
  <HiddenSlides>1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7" baseType="lpstr">
      <vt:lpstr>.AppleSystemUIFontMonospaced</vt:lpstr>
      <vt:lpstr>.SF NS</vt:lpstr>
      <vt:lpstr>Arial</vt:lpstr>
      <vt:lpstr>Arial Nova</vt:lpstr>
      <vt:lpstr>Calibri</vt:lpstr>
      <vt:lpstr>Calibri Light</vt:lpstr>
      <vt:lpstr>Franklin Gothic Book</vt:lpstr>
      <vt:lpstr>Franklin Gothic Demi</vt:lpstr>
      <vt:lpstr>Menlo</vt:lpstr>
      <vt:lpstr>Times New Roman</vt:lpstr>
      <vt:lpstr>Wingdings</vt:lpstr>
      <vt:lpstr>Wingdings 2</vt:lpstr>
      <vt:lpstr>DividendVTI</vt:lpstr>
      <vt:lpstr>Using Databases for Data Analytics</vt:lpstr>
      <vt:lpstr>What is a Database? </vt:lpstr>
      <vt:lpstr>Can we Access Data without a Database Management System?</vt:lpstr>
      <vt:lpstr>Doing it without a DBMS...</vt:lpstr>
      <vt:lpstr>Drawbacks of using file systems to store data:</vt:lpstr>
      <vt:lpstr>Functionality of a DBMS</vt:lpstr>
      <vt:lpstr>Data Definition Language (DDL)</vt:lpstr>
      <vt:lpstr>Data Manipulation Language (DML)</vt:lpstr>
      <vt:lpstr>Information Structuring in Databases</vt:lpstr>
      <vt:lpstr>Top Programming Languages 2024 (Based on Job postings)</vt:lpstr>
      <vt:lpstr>Structured Query Language (SQL)</vt:lpstr>
      <vt:lpstr>The History of SQL Standards</vt:lpstr>
      <vt:lpstr>Many Dialects of SQL</vt:lpstr>
      <vt:lpstr>Popular Database Management Systems 2024</vt:lpstr>
      <vt:lpstr>Database Schema</vt:lpstr>
      <vt:lpstr>Primary Keys</vt:lpstr>
      <vt:lpstr>Foreign Keys</vt:lpstr>
      <vt:lpstr>High-level Database Application Architecture</vt:lpstr>
      <vt:lpstr>What is a Query?</vt:lpstr>
      <vt:lpstr>SQL – Structured Query Language</vt:lpstr>
      <vt:lpstr>Select</vt:lpstr>
      <vt:lpstr>Where</vt:lpstr>
      <vt:lpstr>Group by</vt:lpstr>
      <vt:lpstr>Group BY Illustrated</vt:lpstr>
      <vt:lpstr>Group BY Results</vt:lpstr>
      <vt:lpstr>Having</vt:lpstr>
      <vt:lpstr>ORDER BY</vt:lpstr>
      <vt:lpstr>Common Aggregation Functions</vt:lpstr>
      <vt:lpstr>Query order or writing and execution</vt:lpstr>
      <vt:lpstr>Create Table &lt;Table Name&gt;</vt:lpstr>
      <vt:lpstr>Create Table &lt;Table Name&gt; (With Foreign Key)</vt:lpstr>
      <vt:lpstr>Insert into &lt;Table&gt;</vt:lpstr>
      <vt:lpstr>Update &lt;table&gt;</vt:lpstr>
      <vt:lpstr>DROP TABLE &lt;Table Name&gt;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Data Science Lifecycle</dc:title>
  <dc:creator>Scott Toborg</dc:creator>
  <cp:lastModifiedBy>Jake Rhodes</cp:lastModifiedBy>
  <cp:revision>25</cp:revision>
  <cp:lastPrinted>2023-09-06T17:16:28Z</cp:lastPrinted>
  <dcterms:created xsi:type="dcterms:W3CDTF">2023-08-21T23:41:59Z</dcterms:created>
  <dcterms:modified xsi:type="dcterms:W3CDTF">2025-10-13T15:36:14Z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